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notesMasterIdLst>
    <p:notesMasterId r:id="rId19"/>
  </p:notesMasterIdLst>
  <p:handoutMasterIdLst>
    <p:handoutMasterId r:id="rId20"/>
  </p:handoutMasterIdLst>
  <p:sldIdLst>
    <p:sldId id="256" r:id="rId2"/>
    <p:sldId id="300" r:id="rId3"/>
    <p:sldId id="352" r:id="rId4"/>
    <p:sldId id="301" r:id="rId5"/>
    <p:sldId id="353" r:id="rId6"/>
    <p:sldId id="354" r:id="rId7"/>
    <p:sldId id="339" r:id="rId8"/>
    <p:sldId id="340" r:id="rId9"/>
    <p:sldId id="341" r:id="rId10"/>
    <p:sldId id="342" r:id="rId11"/>
    <p:sldId id="343" r:id="rId12"/>
    <p:sldId id="344" r:id="rId13"/>
    <p:sldId id="345" r:id="rId14"/>
    <p:sldId id="347" r:id="rId15"/>
    <p:sldId id="356" r:id="rId16"/>
    <p:sldId id="349" r:id="rId17"/>
    <p:sldId id="355" r:id="rId18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1"/>
      <p:bold r:id="rId22"/>
      <p:italic r:id="rId23"/>
      <p:boldItalic r:id="rId24"/>
    </p:embeddedFont>
    <p:embeddedFont>
      <p:font typeface="Calibri Light" panose="020F0302020204030204" pitchFamily="34" charset="0"/>
      <p:regular r:id="rId25"/>
      <p:italic r:id="rId26"/>
    </p:embeddedFont>
    <p:embeddedFont>
      <p:font typeface="나눔고딕 Bold" panose="020D0804000000000000" pitchFamily="50" charset="-127"/>
      <p:bold r:id="rId27"/>
    </p:embeddedFont>
    <p:embeddedFont>
      <p:font typeface="나눔고딕 ExtraBold" panose="020D0904000000000000" pitchFamily="50" charset="-127"/>
      <p:bold r:id="rId28"/>
    </p:embeddedFont>
    <p:embeddedFont>
      <p:font typeface="나눔바른고딕" panose="020B0603020101020101" pitchFamily="50" charset="-127"/>
      <p:regular r:id="rId29"/>
      <p:bold r:id="rId30"/>
    </p:embeddedFont>
    <p:embeddedFont>
      <p:font typeface="맑은 고딕" panose="020B0503020000020004" pitchFamily="50" charset="-127"/>
      <p:regular r:id="rId31"/>
      <p:bold r:id="rId32"/>
    </p:embeddedFont>
  </p:embeddedFontLst>
  <p:defaultTextStyle>
    <a:defPPr>
      <a:defRPr lang="ko-KR"/>
    </a:defPPr>
    <a:lvl1pPr marL="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92" userDrawn="1">
          <p15:clr>
            <a:srgbClr val="A4A3A4"/>
          </p15:clr>
        </p15:guide>
        <p15:guide id="2" pos="3792" userDrawn="1">
          <p15:clr>
            <a:srgbClr val="A4A3A4"/>
          </p15:clr>
        </p15:guide>
        <p15:guide id="3" pos="816" userDrawn="1">
          <p15:clr>
            <a:srgbClr val="A4A3A4"/>
          </p15:clr>
        </p15:guide>
        <p15:guide id="4" pos="240" userDrawn="1">
          <p15:clr>
            <a:srgbClr val="A4A3A4"/>
          </p15:clr>
        </p15:guide>
        <p15:guide id="5" pos="480" userDrawn="1">
          <p15:clr>
            <a:srgbClr val="A4A3A4"/>
          </p15:clr>
        </p15:guide>
        <p15:guide id="6" pos="624" userDrawn="1">
          <p15:clr>
            <a:srgbClr val="A4A3A4"/>
          </p15:clr>
        </p15:guide>
        <p15:guide id="7" orient="horz" pos="420" userDrawn="1">
          <p15:clr>
            <a:srgbClr val="A4A3A4"/>
          </p15:clr>
        </p15:guide>
        <p15:guide id="8" orient="horz" pos="564" userDrawn="1">
          <p15:clr>
            <a:srgbClr val="A4A3A4"/>
          </p15:clr>
        </p15:guide>
        <p15:guide id="9" orient="horz" pos="900" userDrawn="1">
          <p15:clr>
            <a:srgbClr val="A4A3A4"/>
          </p15:clr>
        </p15:guide>
        <p15:guide id="11" orient="horz" pos="756" userDrawn="1">
          <p15:clr>
            <a:srgbClr val="A4A3A4"/>
          </p15:clr>
        </p15:guide>
        <p15:guide id="12" pos="384" userDrawn="1">
          <p15:clr>
            <a:srgbClr val="A4A3A4"/>
          </p15:clr>
        </p15:guide>
        <p15:guide id="13" pos="672">
          <p15:clr>
            <a:srgbClr val="A4A3A4"/>
          </p15:clr>
        </p15:guide>
        <p15:guide id="14" pos="864">
          <p15:clr>
            <a:srgbClr val="A4A3A4"/>
          </p15:clr>
        </p15:guide>
        <p15:guide id="15" pos="1008">
          <p15:clr>
            <a:srgbClr val="A4A3A4"/>
          </p15:clr>
        </p15:guide>
        <p15:guide id="16" orient="horz" pos="2916" userDrawn="1">
          <p15:clr>
            <a:srgbClr val="A4A3A4"/>
          </p15:clr>
        </p15:guide>
        <p15:guide id="17" pos="547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E63"/>
    <a:srgbClr val="A3A1D2"/>
    <a:srgbClr val="ED2029"/>
    <a:srgbClr val="E92575"/>
    <a:srgbClr val="008890"/>
    <a:srgbClr val="E6D4E3"/>
    <a:srgbClr val="E1EFD4"/>
    <a:srgbClr val="DCF2F8"/>
    <a:srgbClr val="FBE7D4"/>
    <a:srgbClr val="E0E4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보통 스타일 2 - 강조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E9639D4-E3E2-4D34-9284-5A2195B3D0D7}" styleName="밝은 스타일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283" autoAdjust="0"/>
    <p:restoredTop sz="98962" autoAdjust="0"/>
  </p:normalViewPr>
  <p:slideViewPr>
    <p:cSldViewPr showGuides="1">
      <p:cViewPr varScale="1">
        <p:scale>
          <a:sx n="135" d="100"/>
          <a:sy n="135" d="100"/>
        </p:scale>
        <p:origin x="1506" y="96"/>
      </p:cViewPr>
      <p:guideLst>
        <p:guide orient="horz" pos="1092"/>
        <p:guide pos="3792"/>
        <p:guide pos="816"/>
        <p:guide pos="240"/>
        <p:guide pos="480"/>
        <p:guide pos="624"/>
        <p:guide orient="horz" pos="420"/>
        <p:guide orient="horz" pos="564"/>
        <p:guide orient="horz" pos="900"/>
        <p:guide orient="horz" pos="756"/>
        <p:guide pos="384"/>
        <p:guide pos="672"/>
        <p:guide pos="864"/>
        <p:guide pos="1008"/>
        <p:guide orient="horz" pos="2916"/>
        <p:guide pos="54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85" d="100"/>
          <a:sy n="85" d="100"/>
        </p:scale>
        <p:origin x="-3786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6.fntdata"/><Relationship Id="rId21" Type="http://schemas.openxmlformats.org/officeDocument/2006/relationships/font" Target="fonts/font1.fntdata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5.fntdata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29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32" Type="http://schemas.openxmlformats.org/officeDocument/2006/relationships/font" Target="fonts/font12.fntdata"/><Relationship Id="rId37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font" Target="fonts/font8.fntdata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31" Type="http://schemas.openxmlformats.org/officeDocument/2006/relationships/font" Target="fonts/font1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font" Target="fonts/font10.fntdata"/><Relationship Id="rId35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김 민영" userId="c13ed9b5fecac607" providerId="LiveId" clId="{E659CD22-7172-44D4-A2D7-5C762CBB6615}"/>
    <pc:docChg chg="undo custSel modSld">
      <pc:chgData name="김 민영" userId="c13ed9b5fecac607" providerId="LiveId" clId="{E659CD22-7172-44D4-A2D7-5C762CBB6615}" dt="2023-05-18T06:30:20.942" v="5" actId="20577"/>
      <pc:docMkLst>
        <pc:docMk/>
      </pc:docMkLst>
      <pc:sldChg chg="addSp delSp modSp mod">
        <pc:chgData name="김 민영" userId="c13ed9b5fecac607" providerId="LiveId" clId="{E659CD22-7172-44D4-A2D7-5C762CBB6615}" dt="2023-05-18T06:30:20.942" v="5" actId="20577"/>
        <pc:sldMkLst>
          <pc:docMk/>
          <pc:sldMk cId="896700016" sldId="256"/>
        </pc:sldMkLst>
        <pc:spChg chg="mod">
          <ac:chgData name="김 민영" userId="c13ed9b5fecac607" providerId="LiveId" clId="{E659CD22-7172-44D4-A2D7-5C762CBB6615}" dt="2023-05-18T06:30:20.942" v="5" actId="20577"/>
          <ac:spMkLst>
            <pc:docMk/>
            <pc:sldMk cId="896700016" sldId="256"/>
            <ac:spMk id="2" creationId="{F1940D18-9E2B-AA06-163F-93967D3D8B0F}"/>
          </ac:spMkLst>
        </pc:spChg>
        <pc:spChg chg="add del">
          <ac:chgData name="김 민영" userId="c13ed9b5fecac607" providerId="LiveId" clId="{E659CD22-7172-44D4-A2D7-5C762CBB6615}" dt="2023-05-18T06:30:19.403" v="2" actId="22"/>
          <ac:spMkLst>
            <pc:docMk/>
            <pc:sldMk cId="896700016" sldId="256"/>
            <ac:spMk id="4" creationId="{5EF6D19D-B66B-7D61-6ED7-2E8D974B39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503116-7D61-4F77-BC35-CB6E5DE0D0C5}" type="datetimeFigureOut">
              <a:rPr lang="ko-KR" altLang="en-US" smtClean="0"/>
              <a:t>2023-05-18</a:t>
            </a:fld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382E31-508B-41BD-9E3B-CBCBFB46FF2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254226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65D6F9-615B-4F04-A107-9378776D0318}" type="datetimeFigureOut">
              <a:rPr lang="ko-KR" altLang="en-US" smtClean="0"/>
              <a:t>2023-05-18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CD2D52-661D-487D-BB56-11325D72C78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513868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B50B2EFE-655A-3E32-AC8E-4F4BB1ED67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566"/>
            <a:ext cx="9144000" cy="514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7475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9">
            <a:extLst>
              <a:ext uri="{FF2B5EF4-FFF2-40B4-BE49-F238E27FC236}">
                <a16:creationId xmlns:a16="http://schemas.microsoft.com/office/drawing/2014/main" id="{6E1DE3EB-CC33-E4C7-64E2-96CF96973E3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1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자유형: 도형 3">
            <a:extLst>
              <a:ext uri="{FF2B5EF4-FFF2-40B4-BE49-F238E27FC236}">
                <a16:creationId xmlns:a16="http://schemas.microsoft.com/office/drawing/2014/main" id="{E48CA8A3-D5F8-7096-07D6-C7C6C558FED8}"/>
              </a:ext>
            </a:extLst>
          </p:cNvPr>
          <p:cNvSpPr/>
          <p:nvPr userDrawn="1"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601FCAA-40C3-97AC-E48C-302BDCED221A}"/>
              </a:ext>
            </a:extLst>
          </p:cNvPr>
          <p:cNvSpPr txBox="1"/>
          <p:nvPr userDrawn="1"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과학시간</a:t>
            </a:r>
            <a:r>
              <a:rPr lang="en-US" altLang="ko-KR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(2)</a:t>
            </a:r>
          </a:p>
        </p:txBody>
      </p:sp>
      <p:sp>
        <p:nvSpPr>
          <p:cNvPr id="6" name="자유형: 도형 5">
            <a:extLst>
              <a:ext uri="{FF2B5EF4-FFF2-40B4-BE49-F238E27FC236}">
                <a16:creationId xmlns:a16="http://schemas.microsoft.com/office/drawing/2014/main" id="{D3E68291-4FC1-6DC6-D4E1-1F50E1354465}"/>
              </a:ext>
            </a:extLst>
          </p:cNvPr>
          <p:cNvSpPr/>
          <p:nvPr userDrawn="1"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782C78C-6989-4834-36B0-E038D587940F}"/>
              </a:ext>
            </a:extLst>
          </p:cNvPr>
          <p:cNvSpPr txBox="1"/>
          <p:nvPr userDrawn="1"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</p:spTree>
    <p:extLst>
      <p:ext uri="{BB962C8B-B14F-4D97-AF65-F5344CB8AC3E}">
        <p14:creationId xmlns:p14="http://schemas.microsoft.com/office/powerpoint/2010/main" val="1496255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2524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652CF2-1E8F-4648-8875-AEE64BB1BEDA}" type="datetimeFigureOut">
              <a:rPr lang="ko-KR" altLang="en-US" smtClean="0"/>
              <a:t>2023-05-18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F661EE-134E-4481-B414-7FCA6ED266C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12632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73" r:id="rId3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-228600" y="2754451"/>
            <a:ext cx="32004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0" spc="-300" dirty="0">
                <a:solidFill>
                  <a:srgbClr val="EA1A6E">
                    <a:alpha val="5000"/>
                  </a:srgb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</a:rPr>
              <a:t>01</a:t>
            </a:r>
            <a:endParaRPr lang="ko-KR" altLang="en-US" sz="20000" spc="-300" dirty="0">
              <a:solidFill>
                <a:srgbClr val="EA1A6E">
                  <a:alpha val="5000"/>
                </a:srgbClr>
              </a:solidFill>
              <a:latin typeface="나눔고딕 Bold" panose="020D0804000000000000" pitchFamily="50" charset="-127"/>
              <a:ea typeface="나눔고딕 Bold" panose="020D0804000000000000" pitchFamily="50" charset="-127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1940D18-9E2B-AA06-163F-93967D3D8B0F}"/>
              </a:ext>
            </a:extLst>
          </p:cNvPr>
          <p:cNvSpPr txBox="1"/>
          <p:nvPr/>
        </p:nvSpPr>
        <p:spPr>
          <a:xfrm>
            <a:off x="2438400" y="2733629"/>
            <a:ext cx="5057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15963" indent="-715963" latinLnBrk="0"/>
            <a:r>
              <a:rPr lang="en-US" altLang="ko-KR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11.</a:t>
            </a:r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과학</a:t>
            </a:r>
            <a:r>
              <a:rPr lang="en-US" altLang="ko-KR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_</a:t>
            </a:r>
            <a:r>
              <a:rPr lang="ko-KR" altLang="en-US" sz="32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다이노</a:t>
            </a:r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 타워</a:t>
            </a:r>
            <a:endParaRPr lang="ko-KR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나눔고딕 ExtraBold" pitchFamily="50" charset="-127"/>
              <a:ea typeface="나눔고딕 ExtraBold" pitchFamily="50" charset="-127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67000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과학시간</a:t>
            </a:r>
            <a:r>
              <a:rPr lang="en-US" altLang="ko-KR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(2)</a:t>
            </a: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sp>
        <p:nvSpPr>
          <p:cNvPr id="27" name="Rectangle 304">
            <a:extLst>
              <a:ext uri="{FF2B5EF4-FFF2-40B4-BE49-F238E27FC236}">
                <a16:creationId xmlns:a16="http://schemas.microsoft.com/office/drawing/2014/main" id="{46A0C31E-CC0B-09E0-7C26-40CD249AA4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0882" y="1386818"/>
            <a:ext cx="8549318" cy="714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16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타워를 디펜스 할 때는 모은 골드를 이용해서 알을 선택하고 </a:t>
            </a:r>
            <a:br>
              <a:rPr kumimoji="0" lang="en-US" altLang="ko-KR" sz="16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</a:br>
            <a:r>
              <a:rPr kumimoji="0" lang="ko-KR" altLang="en-US" sz="16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알에서 디펜스 공룡을 부화시켜 몬스터를 공격하게 할 수 있습니다</a:t>
            </a:r>
            <a:r>
              <a:rPr kumimoji="0" lang="en-US" altLang="ko-KR" sz="16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</a:t>
            </a:r>
          </a:p>
        </p:txBody>
      </p:sp>
      <p:grpSp>
        <p:nvGrpSpPr>
          <p:cNvPr id="41" name="그룹 40">
            <a:extLst>
              <a:ext uri="{FF2B5EF4-FFF2-40B4-BE49-F238E27FC236}">
                <a16:creationId xmlns:a16="http://schemas.microsoft.com/office/drawing/2014/main" id="{97695922-B75A-8BFA-22A5-DF0F28C11413}"/>
              </a:ext>
            </a:extLst>
          </p:cNvPr>
          <p:cNvGrpSpPr/>
          <p:nvPr/>
        </p:nvGrpSpPr>
        <p:grpSpPr>
          <a:xfrm>
            <a:off x="381000" y="1576660"/>
            <a:ext cx="259914" cy="307777"/>
            <a:chOff x="408987" y="1604385"/>
            <a:chExt cx="137448" cy="170208"/>
          </a:xfrm>
        </p:grpSpPr>
        <p:sp>
          <p:nvSpPr>
            <p:cNvPr id="42" name="사각형: 잘린 대각선 방향 모서리 56">
              <a:extLst>
                <a:ext uri="{FF2B5EF4-FFF2-40B4-BE49-F238E27FC236}">
                  <a16:creationId xmlns:a16="http://schemas.microsoft.com/office/drawing/2014/main" id="{550D5A62-347F-DBB4-0300-519FACE14721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34FBD37A-B400-E0D0-F69B-5DC76861F8ED}"/>
                </a:ext>
              </a:extLst>
            </p:cNvPr>
            <p:cNvSpPr txBox="1"/>
            <p:nvPr/>
          </p:nvSpPr>
          <p:spPr>
            <a:xfrm>
              <a:off x="408987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  <p:pic>
        <p:nvPicPr>
          <p:cNvPr id="6" name="그림 5">
            <a:extLst>
              <a:ext uri="{FF2B5EF4-FFF2-40B4-BE49-F238E27FC236}">
                <a16:creationId xmlns:a16="http://schemas.microsoft.com/office/drawing/2014/main" id="{8CD747D9-5530-5DBF-D248-84EC4993C36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630" b="719"/>
          <a:stretch>
            <a:fillRect/>
          </a:stretch>
        </p:blipFill>
        <p:spPr>
          <a:xfrm>
            <a:off x="1464059" y="2147277"/>
            <a:ext cx="2564858" cy="2751599"/>
          </a:xfrm>
          <a:custGeom>
            <a:avLst/>
            <a:gdLst>
              <a:gd name="connsiteX0" fmla="*/ 115829 w 2564858"/>
              <a:gd name="connsiteY0" fmla="*/ 0 h 2751599"/>
              <a:gd name="connsiteX1" fmla="*/ 2449029 w 2564858"/>
              <a:gd name="connsiteY1" fmla="*/ 0 h 2751599"/>
              <a:gd name="connsiteX2" fmla="*/ 2564858 w 2564858"/>
              <a:gd name="connsiteY2" fmla="*/ 115829 h 2751599"/>
              <a:gd name="connsiteX3" fmla="*/ 2564858 w 2564858"/>
              <a:gd name="connsiteY3" fmla="*/ 2635770 h 2751599"/>
              <a:gd name="connsiteX4" fmla="*/ 2449029 w 2564858"/>
              <a:gd name="connsiteY4" fmla="*/ 2751599 h 2751599"/>
              <a:gd name="connsiteX5" fmla="*/ 115829 w 2564858"/>
              <a:gd name="connsiteY5" fmla="*/ 2751599 h 2751599"/>
              <a:gd name="connsiteX6" fmla="*/ 0 w 2564858"/>
              <a:gd name="connsiteY6" fmla="*/ 2635770 h 2751599"/>
              <a:gd name="connsiteX7" fmla="*/ 0 w 2564858"/>
              <a:gd name="connsiteY7" fmla="*/ 115829 h 2751599"/>
              <a:gd name="connsiteX8" fmla="*/ 115829 w 2564858"/>
              <a:gd name="connsiteY8" fmla="*/ 0 h 2751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64858" h="2751599">
                <a:moveTo>
                  <a:pt x="115829" y="0"/>
                </a:moveTo>
                <a:lnTo>
                  <a:pt x="2449029" y="0"/>
                </a:lnTo>
                <a:cubicBezTo>
                  <a:pt x="2513000" y="0"/>
                  <a:pt x="2564858" y="51858"/>
                  <a:pt x="2564858" y="115829"/>
                </a:cubicBezTo>
                <a:lnTo>
                  <a:pt x="2564858" y="2635770"/>
                </a:lnTo>
                <a:cubicBezTo>
                  <a:pt x="2564858" y="2699741"/>
                  <a:pt x="2513000" y="2751599"/>
                  <a:pt x="2449029" y="2751599"/>
                </a:cubicBezTo>
                <a:lnTo>
                  <a:pt x="115829" y="2751599"/>
                </a:lnTo>
                <a:cubicBezTo>
                  <a:pt x="51858" y="2751599"/>
                  <a:pt x="0" y="2699741"/>
                  <a:pt x="0" y="2635770"/>
                </a:cubicBezTo>
                <a:lnTo>
                  <a:pt x="0" y="115829"/>
                </a:lnTo>
                <a:cubicBezTo>
                  <a:pt x="0" y="51858"/>
                  <a:pt x="51858" y="0"/>
                  <a:pt x="115829" y="0"/>
                </a:cubicBezTo>
                <a:close/>
              </a:path>
            </a:pathLst>
          </a:custGeom>
        </p:spPr>
      </p:pic>
      <p:sp>
        <p:nvSpPr>
          <p:cNvPr id="7" name="모서리가 둥근 직사각형 38">
            <a:extLst>
              <a:ext uri="{FF2B5EF4-FFF2-40B4-BE49-F238E27FC236}">
                <a16:creationId xmlns:a16="http://schemas.microsoft.com/office/drawing/2014/main" id="{C61F286E-F2D7-EF2E-B3D5-2DBE344AC9B7}"/>
              </a:ext>
            </a:extLst>
          </p:cNvPr>
          <p:cNvSpPr/>
          <p:nvPr/>
        </p:nvSpPr>
        <p:spPr>
          <a:xfrm>
            <a:off x="1464060" y="2147277"/>
            <a:ext cx="2564858" cy="2751598"/>
          </a:xfrm>
          <a:prstGeom prst="roundRect">
            <a:avLst>
              <a:gd name="adj" fmla="val 4516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id="{CD4A5419-70C2-38A4-3677-A798887DA5F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" r="501" b="1495"/>
          <a:stretch/>
        </p:blipFill>
        <p:spPr>
          <a:xfrm>
            <a:off x="4419600" y="2147277"/>
            <a:ext cx="2564858" cy="2751598"/>
          </a:xfrm>
          <a:custGeom>
            <a:avLst/>
            <a:gdLst>
              <a:gd name="connsiteX0" fmla="*/ 115829 w 2564858"/>
              <a:gd name="connsiteY0" fmla="*/ 0 h 2751599"/>
              <a:gd name="connsiteX1" fmla="*/ 2449029 w 2564858"/>
              <a:gd name="connsiteY1" fmla="*/ 0 h 2751599"/>
              <a:gd name="connsiteX2" fmla="*/ 2564858 w 2564858"/>
              <a:gd name="connsiteY2" fmla="*/ 115829 h 2751599"/>
              <a:gd name="connsiteX3" fmla="*/ 2564858 w 2564858"/>
              <a:gd name="connsiteY3" fmla="*/ 2635770 h 2751599"/>
              <a:gd name="connsiteX4" fmla="*/ 2449029 w 2564858"/>
              <a:gd name="connsiteY4" fmla="*/ 2751599 h 2751599"/>
              <a:gd name="connsiteX5" fmla="*/ 115829 w 2564858"/>
              <a:gd name="connsiteY5" fmla="*/ 2751599 h 2751599"/>
              <a:gd name="connsiteX6" fmla="*/ 0 w 2564858"/>
              <a:gd name="connsiteY6" fmla="*/ 2635770 h 2751599"/>
              <a:gd name="connsiteX7" fmla="*/ 0 w 2564858"/>
              <a:gd name="connsiteY7" fmla="*/ 115829 h 2751599"/>
              <a:gd name="connsiteX8" fmla="*/ 115829 w 2564858"/>
              <a:gd name="connsiteY8" fmla="*/ 0 h 2751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64858" h="2751599">
                <a:moveTo>
                  <a:pt x="115829" y="0"/>
                </a:moveTo>
                <a:lnTo>
                  <a:pt x="2449029" y="0"/>
                </a:lnTo>
                <a:cubicBezTo>
                  <a:pt x="2513000" y="0"/>
                  <a:pt x="2564858" y="51858"/>
                  <a:pt x="2564858" y="115829"/>
                </a:cubicBezTo>
                <a:lnTo>
                  <a:pt x="2564858" y="2635770"/>
                </a:lnTo>
                <a:cubicBezTo>
                  <a:pt x="2564858" y="2699741"/>
                  <a:pt x="2513000" y="2751599"/>
                  <a:pt x="2449029" y="2751599"/>
                </a:cubicBezTo>
                <a:lnTo>
                  <a:pt x="115829" y="2751599"/>
                </a:lnTo>
                <a:cubicBezTo>
                  <a:pt x="51858" y="2751599"/>
                  <a:pt x="0" y="2699741"/>
                  <a:pt x="0" y="2635770"/>
                </a:cubicBezTo>
                <a:lnTo>
                  <a:pt x="0" y="115829"/>
                </a:lnTo>
                <a:cubicBezTo>
                  <a:pt x="0" y="51858"/>
                  <a:pt x="51858" y="0"/>
                  <a:pt x="115829" y="0"/>
                </a:cubicBezTo>
                <a:close/>
              </a:path>
            </a:pathLst>
          </a:custGeom>
        </p:spPr>
      </p:pic>
      <p:sp>
        <p:nvSpPr>
          <p:cNvPr id="12" name="모서리가 둥근 직사각형 38">
            <a:extLst>
              <a:ext uri="{FF2B5EF4-FFF2-40B4-BE49-F238E27FC236}">
                <a16:creationId xmlns:a16="http://schemas.microsoft.com/office/drawing/2014/main" id="{AD2E4278-B5FD-6B82-4D02-5910D52EF9BB}"/>
              </a:ext>
            </a:extLst>
          </p:cNvPr>
          <p:cNvSpPr/>
          <p:nvPr/>
        </p:nvSpPr>
        <p:spPr>
          <a:xfrm>
            <a:off x="4419601" y="2147277"/>
            <a:ext cx="2564858" cy="2751598"/>
          </a:xfrm>
          <a:prstGeom prst="roundRect">
            <a:avLst>
              <a:gd name="adj" fmla="val 4516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6" name="자유형: 도형 15">
            <a:extLst>
              <a:ext uri="{FF2B5EF4-FFF2-40B4-BE49-F238E27FC236}">
                <a16:creationId xmlns:a16="http://schemas.microsoft.com/office/drawing/2014/main" id="{A78D2B3C-9E4F-2CAC-37DA-079B48AD2A98}"/>
              </a:ext>
            </a:extLst>
          </p:cNvPr>
          <p:cNvSpPr/>
          <p:nvPr/>
        </p:nvSpPr>
        <p:spPr>
          <a:xfrm flipV="1">
            <a:off x="-1" y="1142798"/>
            <a:ext cx="6203061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0508B10-02EE-01E2-2C5A-47735CFDE678}"/>
              </a:ext>
            </a:extLst>
          </p:cNvPr>
          <p:cNvSpPr txBox="1"/>
          <p:nvPr/>
        </p:nvSpPr>
        <p:spPr>
          <a:xfrm>
            <a:off x="276306" y="907762"/>
            <a:ext cx="604829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2. </a:t>
            </a:r>
            <a:r>
              <a:rPr lang="ko-KR" altLang="en-US" sz="24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다이노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 타워 게임 방법 알아보기</a:t>
            </a:r>
          </a:p>
        </p:txBody>
      </p:sp>
    </p:spTree>
    <p:extLst>
      <p:ext uri="{BB962C8B-B14F-4D97-AF65-F5344CB8AC3E}">
        <p14:creationId xmlns:p14="http://schemas.microsoft.com/office/powerpoint/2010/main" val="26905726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과학시간</a:t>
            </a:r>
            <a:r>
              <a:rPr lang="en-US" altLang="ko-KR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(2)</a:t>
            </a: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sp>
        <p:nvSpPr>
          <p:cNvPr id="27" name="Rectangle 304">
            <a:extLst>
              <a:ext uri="{FF2B5EF4-FFF2-40B4-BE49-F238E27FC236}">
                <a16:creationId xmlns:a16="http://schemas.microsoft.com/office/drawing/2014/main" id="{46A0C31E-CC0B-09E0-7C26-40CD249AA4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0882" y="1431061"/>
            <a:ext cx="8549318" cy="625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en-US" altLang="ko-KR" sz="1400" b="1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60</a:t>
            </a:r>
            <a:r>
              <a:rPr kumimoji="0" lang="ko-KR" altLang="en-US" sz="1400" b="1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초당 </a:t>
            </a:r>
            <a:r>
              <a:rPr kumimoji="0" lang="en-US" altLang="ko-KR" sz="1400" b="1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1</a:t>
            </a:r>
            <a:r>
              <a:rPr kumimoji="0" lang="ko-KR" altLang="en-US" sz="1400" b="1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웨이브가 나타나고 웨이브 시에는 </a:t>
            </a:r>
            <a:r>
              <a:rPr kumimoji="0" lang="ko-KR" altLang="en-US" sz="1400" b="1" dirty="0" err="1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몬스터들이</a:t>
            </a:r>
            <a:r>
              <a:rPr kumimoji="0" lang="ko-KR" altLang="en-US" sz="1400" b="1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 나타나 황금알을 공격하므로 </a:t>
            </a:r>
            <a:br>
              <a:rPr kumimoji="0" lang="en-US" altLang="ko-KR" sz="1400" b="1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</a:br>
            <a:r>
              <a:rPr kumimoji="0" lang="ko-KR" altLang="en-US" sz="1400" b="1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그 전에 디펜스 공룡들을 부화시켜 몬스터를 무찌릅니다</a:t>
            </a:r>
            <a:r>
              <a:rPr kumimoji="0" lang="en-US" altLang="ko-KR" sz="1400" b="1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(</a:t>
            </a:r>
            <a:r>
              <a:rPr kumimoji="0" lang="ko-KR" altLang="en-US" sz="1400" b="1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문제도 풀면서 디펜스도 잘 해야 해요</a:t>
            </a:r>
            <a:r>
              <a:rPr kumimoji="0" lang="en-US" altLang="ko-KR" sz="1400" b="1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^^)</a:t>
            </a:r>
          </a:p>
        </p:txBody>
      </p:sp>
      <p:grpSp>
        <p:nvGrpSpPr>
          <p:cNvPr id="41" name="그룹 40">
            <a:extLst>
              <a:ext uri="{FF2B5EF4-FFF2-40B4-BE49-F238E27FC236}">
                <a16:creationId xmlns:a16="http://schemas.microsoft.com/office/drawing/2014/main" id="{97695922-B75A-8BFA-22A5-DF0F28C11413}"/>
              </a:ext>
            </a:extLst>
          </p:cNvPr>
          <p:cNvGrpSpPr/>
          <p:nvPr/>
        </p:nvGrpSpPr>
        <p:grpSpPr>
          <a:xfrm>
            <a:off x="381000" y="1576660"/>
            <a:ext cx="259914" cy="307777"/>
            <a:chOff x="408987" y="1604385"/>
            <a:chExt cx="137448" cy="170208"/>
          </a:xfrm>
        </p:grpSpPr>
        <p:sp>
          <p:nvSpPr>
            <p:cNvPr id="42" name="사각형: 잘린 대각선 방향 모서리 56">
              <a:extLst>
                <a:ext uri="{FF2B5EF4-FFF2-40B4-BE49-F238E27FC236}">
                  <a16:creationId xmlns:a16="http://schemas.microsoft.com/office/drawing/2014/main" id="{550D5A62-347F-DBB4-0300-519FACE14721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34FBD37A-B400-E0D0-F69B-5DC76861F8ED}"/>
                </a:ext>
              </a:extLst>
            </p:cNvPr>
            <p:cNvSpPr txBox="1"/>
            <p:nvPr/>
          </p:nvSpPr>
          <p:spPr>
            <a:xfrm>
              <a:off x="408987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  <p:pic>
        <p:nvPicPr>
          <p:cNvPr id="6" name="그림 5">
            <a:extLst>
              <a:ext uri="{FF2B5EF4-FFF2-40B4-BE49-F238E27FC236}">
                <a16:creationId xmlns:a16="http://schemas.microsoft.com/office/drawing/2014/main" id="{8CD747D9-5530-5DBF-D248-84EC4993C3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29" r="7829"/>
          <a:stretch/>
        </p:blipFill>
        <p:spPr>
          <a:xfrm>
            <a:off x="1464059" y="2147277"/>
            <a:ext cx="2564858" cy="2751599"/>
          </a:xfrm>
          <a:custGeom>
            <a:avLst/>
            <a:gdLst>
              <a:gd name="connsiteX0" fmla="*/ 115829 w 2564858"/>
              <a:gd name="connsiteY0" fmla="*/ 0 h 2751599"/>
              <a:gd name="connsiteX1" fmla="*/ 2449029 w 2564858"/>
              <a:gd name="connsiteY1" fmla="*/ 0 h 2751599"/>
              <a:gd name="connsiteX2" fmla="*/ 2564858 w 2564858"/>
              <a:gd name="connsiteY2" fmla="*/ 115829 h 2751599"/>
              <a:gd name="connsiteX3" fmla="*/ 2564858 w 2564858"/>
              <a:gd name="connsiteY3" fmla="*/ 2635770 h 2751599"/>
              <a:gd name="connsiteX4" fmla="*/ 2449029 w 2564858"/>
              <a:gd name="connsiteY4" fmla="*/ 2751599 h 2751599"/>
              <a:gd name="connsiteX5" fmla="*/ 115829 w 2564858"/>
              <a:gd name="connsiteY5" fmla="*/ 2751599 h 2751599"/>
              <a:gd name="connsiteX6" fmla="*/ 0 w 2564858"/>
              <a:gd name="connsiteY6" fmla="*/ 2635770 h 2751599"/>
              <a:gd name="connsiteX7" fmla="*/ 0 w 2564858"/>
              <a:gd name="connsiteY7" fmla="*/ 115829 h 2751599"/>
              <a:gd name="connsiteX8" fmla="*/ 115829 w 2564858"/>
              <a:gd name="connsiteY8" fmla="*/ 0 h 2751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64858" h="2751599">
                <a:moveTo>
                  <a:pt x="115829" y="0"/>
                </a:moveTo>
                <a:lnTo>
                  <a:pt x="2449029" y="0"/>
                </a:lnTo>
                <a:cubicBezTo>
                  <a:pt x="2513000" y="0"/>
                  <a:pt x="2564858" y="51858"/>
                  <a:pt x="2564858" y="115829"/>
                </a:cubicBezTo>
                <a:lnTo>
                  <a:pt x="2564858" y="2635770"/>
                </a:lnTo>
                <a:cubicBezTo>
                  <a:pt x="2564858" y="2699741"/>
                  <a:pt x="2513000" y="2751599"/>
                  <a:pt x="2449029" y="2751599"/>
                </a:cubicBezTo>
                <a:lnTo>
                  <a:pt x="115829" y="2751599"/>
                </a:lnTo>
                <a:cubicBezTo>
                  <a:pt x="51858" y="2751599"/>
                  <a:pt x="0" y="2699741"/>
                  <a:pt x="0" y="2635770"/>
                </a:cubicBezTo>
                <a:lnTo>
                  <a:pt x="0" y="115829"/>
                </a:lnTo>
                <a:cubicBezTo>
                  <a:pt x="0" y="51858"/>
                  <a:pt x="51858" y="0"/>
                  <a:pt x="115829" y="0"/>
                </a:cubicBezTo>
                <a:close/>
              </a:path>
            </a:pathLst>
          </a:custGeom>
        </p:spPr>
      </p:pic>
      <p:sp>
        <p:nvSpPr>
          <p:cNvPr id="7" name="모서리가 둥근 직사각형 38">
            <a:extLst>
              <a:ext uri="{FF2B5EF4-FFF2-40B4-BE49-F238E27FC236}">
                <a16:creationId xmlns:a16="http://schemas.microsoft.com/office/drawing/2014/main" id="{C61F286E-F2D7-EF2E-B3D5-2DBE344AC9B7}"/>
              </a:ext>
            </a:extLst>
          </p:cNvPr>
          <p:cNvSpPr/>
          <p:nvPr/>
        </p:nvSpPr>
        <p:spPr>
          <a:xfrm>
            <a:off x="1464060" y="2147277"/>
            <a:ext cx="2564858" cy="2751598"/>
          </a:xfrm>
          <a:prstGeom prst="roundRect">
            <a:avLst>
              <a:gd name="adj" fmla="val 4516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id="{CD4A5419-70C2-38A4-3677-A798887DA5F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79" r="5379"/>
          <a:stretch/>
        </p:blipFill>
        <p:spPr>
          <a:xfrm>
            <a:off x="4419600" y="2147277"/>
            <a:ext cx="2564858" cy="2751598"/>
          </a:xfrm>
          <a:custGeom>
            <a:avLst/>
            <a:gdLst>
              <a:gd name="connsiteX0" fmla="*/ 115829 w 2564858"/>
              <a:gd name="connsiteY0" fmla="*/ 0 h 2751599"/>
              <a:gd name="connsiteX1" fmla="*/ 2449029 w 2564858"/>
              <a:gd name="connsiteY1" fmla="*/ 0 h 2751599"/>
              <a:gd name="connsiteX2" fmla="*/ 2564858 w 2564858"/>
              <a:gd name="connsiteY2" fmla="*/ 115829 h 2751599"/>
              <a:gd name="connsiteX3" fmla="*/ 2564858 w 2564858"/>
              <a:gd name="connsiteY3" fmla="*/ 2635770 h 2751599"/>
              <a:gd name="connsiteX4" fmla="*/ 2449029 w 2564858"/>
              <a:gd name="connsiteY4" fmla="*/ 2751599 h 2751599"/>
              <a:gd name="connsiteX5" fmla="*/ 115829 w 2564858"/>
              <a:gd name="connsiteY5" fmla="*/ 2751599 h 2751599"/>
              <a:gd name="connsiteX6" fmla="*/ 0 w 2564858"/>
              <a:gd name="connsiteY6" fmla="*/ 2635770 h 2751599"/>
              <a:gd name="connsiteX7" fmla="*/ 0 w 2564858"/>
              <a:gd name="connsiteY7" fmla="*/ 115829 h 2751599"/>
              <a:gd name="connsiteX8" fmla="*/ 115829 w 2564858"/>
              <a:gd name="connsiteY8" fmla="*/ 0 h 2751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64858" h="2751599">
                <a:moveTo>
                  <a:pt x="115829" y="0"/>
                </a:moveTo>
                <a:lnTo>
                  <a:pt x="2449029" y="0"/>
                </a:lnTo>
                <a:cubicBezTo>
                  <a:pt x="2513000" y="0"/>
                  <a:pt x="2564858" y="51858"/>
                  <a:pt x="2564858" y="115829"/>
                </a:cubicBezTo>
                <a:lnTo>
                  <a:pt x="2564858" y="2635770"/>
                </a:lnTo>
                <a:cubicBezTo>
                  <a:pt x="2564858" y="2699741"/>
                  <a:pt x="2513000" y="2751599"/>
                  <a:pt x="2449029" y="2751599"/>
                </a:cubicBezTo>
                <a:lnTo>
                  <a:pt x="115829" y="2751599"/>
                </a:lnTo>
                <a:cubicBezTo>
                  <a:pt x="51858" y="2751599"/>
                  <a:pt x="0" y="2699741"/>
                  <a:pt x="0" y="2635770"/>
                </a:cubicBezTo>
                <a:lnTo>
                  <a:pt x="0" y="115829"/>
                </a:lnTo>
                <a:cubicBezTo>
                  <a:pt x="0" y="51858"/>
                  <a:pt x="51858" y="0"/>
                  <a:pt x="115829" y="0"/>
                </a:cubicBezTo>
                <a:close/>
              </a:path>
            </a:pathLst>
          </a:custGeom>
        </p:spPr>
      </p:pic>
      <p:sp>
        <p:nvSpPr>
          <p:cNvPr id="12" name="모서리가 둥근 직사각형 38">
            <a:extLst>
              <a:ext uri="{FF2B5EF4-FFF2-40B4-BE49-F238E27FC236}">
                <a16:creationId xmlns:a16="http://schemas.microsoft.com/office/drawing/2014/main" id="{AD2E4278-B5FD-6B82-4D02-5910D52EF9BB}"/>
              </a:ext>
            </a:extLst>
          </p:cNvPr>
          <p:cNvSpPr/>
          <p:nvPr/>
        </p:nvSpPr>
        <p:spPr>
          <a:xfrm>
            <a:off x="4419601" y="2147277"/>
            <a:ext cx="2564858" cy="2751598"/>
          </a:xfrm>
          <a:prstGeom prst="roundRect">
            <a:avLst>
              <a:gd name="adj" fmla="val 4516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6" name="자유형: 도형 15">
            <a:extLst>
              <a:ext uri="{FF2B5EF4-FFF2-40B4-BE49-F238E27FC236}">
                <a16:creationId xmlns:a16="http://schemas.microsoft.com/office/drawing/2014/main" id="{764283DE-5628-8656-8FAB-000966FF7FC2}"/>
              </a:ext>
            </a:extLst>
          </p:cNvPr>
          <p:cNvSpPr/>
          <p:nvPr/>
        </p:nvSpPr>
        <p:spPr>
          <a:xfrm flipV="1">
            <a:off x="-1" y="1142798"/>
            <a:ext cx="6203061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2DC9FC6-6A42-774D-F7A9-41524DAD0F4F}"/>
              </a:ext>
            </a:extLst>
          </p:cNvPr>
          <p:cNvSpPr txBox="1"/>
          <p:nvPr/>
        </p:nvSpPr>
        <p:spPr>
          <a:xfrm>
            <a:off x="276306" y="907762"/>
            <a:ext cx="604829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2. </a:t>
            </a:r>
            <a:r>
              <a:rPr lang="ko-KR" altLang="en-US" sz="24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다이노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 타워 게임 방법 알아보기</a:t>
            </a:r>
          </a:p>
        </p:txBody>
      </p:sp>
    </p:spTree>
    <p:extLst>
      <p:ext uri="{BB962C8B-B14F-4D97-AF65-F5344CB8AC3E}">
        <p14:creationId xmlns:p14="http://schemas.microsoft.com/office/powerpoint/2010/main" val="5322847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과학시간</a:t>
            </a:r>
            <a:r>
              <a:rPr lang="en-US" altLang="ko-KR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(2)</a:t>
            </a: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sp>
        <p:nvSpPr>
          <p:cNvPr id="27" name="Rectangle 304">
            <a:extLst>
              <a:ext uri="{FF2B5EF4-FFF2-40B4-BE49-F238E27FC236}">
                <a16:creationId xmlns:a16="http://schemas.microsoft.com/office/drawing/2014/main" id="{46A0C31E-CC0B-09E0-7C26-40CD249AA4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0882" y="1386818"/>
            <a:ext cx="8549318" cy="714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16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디펜스 공룡은 여러 종류가 있고</a:t>
            </a:r>
            <a:r>
              <a:rPr kumimoji="0" lang="en-US" altLang="ko-KR" sz="16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, </a:t>
            </a:r>
            <a:r>
              <a:rPr kumimoji="0" lang="ko-KR" altLang="en-US" sz="16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골드를 더 써서 </a:t>
            </a:r>
            <a:r>
              <a:rPr kumimoji="0" lang="ko-KR" altLang="en-US" sz="1600" dirty="0" err="1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진화시킬</a:t>
            </a:r>
            <a:r>
              <a:rPr kumimoji="0" lang="ko-KR" altLang="en-US" sz="16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 수도 있습니다</a:t>
            </a:r>
            <a:r>
              <a:rPr kumimoji="0" lang="en-US" altLang="ko-KR" sz="16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  <a:r>
              <a:rPr kumimoji="0" lang="ko-KR" altLang="en-US" sz="16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더 높은 단계의 디펜스 공룡일수록 적을 효과적으로 물리칠 수 있습니다</a:t>
            </a:r>
            <a:r>
              <a:rPr kumimoji="0" lang="en-US" altLang="ko-KR" sz="16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  <a:r>
              <a:rPr kumimoji="0" lang="ko-KR" altLang="en-US" sz="16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정해진 골드의 양으로 전략을 잘 짜야 겠죠</a:t>
            </a:r>
            <a:r>
              <a:rPr kumimoji="0" lang="en-US" altLang="ko-KR" sz="16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?</a:t>
            </a:r>
          </a:p>
        </p:txBody>
      </p:sp>
      <p:grpSp>
        <p:nvGrpSpPr>
          <p:cNvPr id="41" name="그룹 40">
            <a:extLst>
              <a:ext uri="{FF2B5EF4-FFF2-40B4-BE49-F238E27FC236}">
                <a16:creationId xmlns:a16="http://schemas.microsoft.com/office/drawing/2014/main" id="{97695922-B75A-8BFA-22A5-DF0F28C11413}"/>
              </a:ext>
            </a:extLst>
          </p:cNvPr>
          <p:cNvGrpSpPr/>
          <p:nvPr/>
        </p:nvGrpSpPr>
        <p:grpSpPr>
          <a:xfrm>
            <a:off x="381000" y="1576660"/>
            <a:ext cx="259914" cy="307777"/>
            <a:chOff x="408987" y="1604385"/>
            <a:chExt cx="137448" cy="170208"/>
          </a:xfrm>
        </p:grpSpPr>
        <p:sp>
          <p:nvSpPr>
            <p:cNvPr id="42" name="사각형: 잘린 대각선 방향 모서리 56">
              <a:extLst>
                <a:ext uri="{FF2B5EF4-FFF2-40B4-BE49-F238E27FC236}">
                  <a16:creationId xmlns:a16="http://schemas.microsoft.com/office/drawing/2014/main" id="{550D5A62-347F-DBB4-0300-519FACE14721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34FBD37A-B400-E0D0-F69B-5DC76861F8ED}"/>
                </a:ext>
              </a:extLst>
            </p:cNvPr>
            <p:cNvSpPr txBox="1"/>
            <p:nvPr/>
          </p:nvSpPr>
          <p:spPr>
            <a:xfrm>
              <a:off x="408987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  <p:graphicFrame>
        <p:nvGraphicFramePr>
          <p:cNvPr id="4" name="표 4">
            <a:extLst>
              <a:ext uri="{FF2B5EF4-FFF2-40B4-BE49-F238E27FC236}">
                <a16:creationId xmlns:a16="http://schemas.microsoft.com/office/drawing/2014/main" id="{8CBA5213-3304-BAFB-417E-F2395FFE4F4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3047479"/>
              </p:ext>
            </p:extLst>
          </p:nvPr>
        </p:nvGraphicFramePr>
        <p:xfrm>
          <a:off x="762000" y="2147309"/>
          <a:ext cx="7620000" cy="27581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5000">
                  <a:extLst>
                    <a:ext uri="{9D8B030D-6E8A-4147-A177-3AD203B41FA5}">
                      <a16:colId xmlns:a16="http://schemas.microsoft.com/office/drawing/2014/main" val="850256977"/>
                    </a:ext>
                  </a:extLst>
                </a:gridCol>
                <a:gridCol w="1905000">
                  <a:extLst>
                    <a:ext uri="{9D8B030D-6E8A-4147-A177-3AD203B41FA5}">
                      <a16:colId xmlns:a16="http://schemas.microsoft.com/office/drawing/2014/main" val="1551726203"/>
                    </a:ext>
                  </a:extLst>
                </a:gridCol>
                <a:gridCol w="1905000">
                  <a:extLst>
                    <a:ext uri="{9D8B030D-6E8A-4147-A177-3AD203B41FA5}">
                      <a16:colId xmlns:a16="http://schemas.microsoft.com/office/drawing/2014/main" val="332448360"/>
                    </a:ext>
                  </a:extLst>
                </a:gridCol>
                <a:gridCol w="1905000">
                  <a:extLst>
                    <a:ext uri="{9D8B030D-6E8A-4147-A177-3AD203B41FA5}">
                      <a16:colId xmlns:a16="http://schemas.microsoft.com/office/drawing/2014/main" val="204149824"/>
                    </a:ext>
                  </a:extLst>
                </a:gridCol>
              </a:tblGrid>
              <a:tr h="35659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이름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2575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1</a:t>
                      </a:r>
                      <a:r>
                        <a:rPr lang="ko-KR" altLang="en-US" dirty="0"/>
                        <a:t>단계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2575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2</a:t>
                      </a:r>
                      <a:r>
                        <a:rPr lang="ko-KR" altLang="en-US" dirty="0"/>
                        <a:t>단계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2575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3</a:t>
                      </a:r>
                      <a:r>
                        <a:rPr lang="ko-KR" altLang="en-US" dirty="0"/>
                        <a:t>단계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257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5467462"/>
                  </a:ext>
                </a:extLst>
              </a:tr>
              <a:tr h="80051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파키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7169721"/>
                  </a:ext>
                </a:extLst>
              </a:tr>
              <a:tr h="80051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err="1"/>
                        <a:t>가우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5635557"/>
                  </a:ext>
                </a:extLst>
              </a:tr>
              <a:tr h="80051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우로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6778537"/>
                  </a:ext>
                </a:extLst>
              </a:tr>
            </a:tbl>
          </a:graphicData>
        </a:graphic>
      </p:graphicFrame>
      <p:pic>
        <p:nvPicPr>
          <p:cNvPr id="9" name="그림 8">
            <a:extLst>
              <a:ext uri="{FF2B5EF4-FFF2-40B4-BE49-F238E27FC236}">
                <a16:creationId xmlns:a16="http://schemas.microsoft.com/office/drawing/2014/main" id="{D4234C77-2FF5-6FE6-42E3-95467043CB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2102" y="2571750"/>
            <a:ext cx="1236084" cy="683099"/>
          </a:xfrm>
          <a:prstGeom prst="rect">
            <a:avLst/>
          </a:prstGeom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321D936A-ADE1-8C00-FF84-25350F6285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5355" y="3376560"/>
            <a:ext cx="1229577" cy="670086"/>
          </a:xfrm>
          <a:prstGeom prst="rect">
            <a:avLst/>
          </a:prstGeom>
        </p:spPr>
      </p:pic>
      <p:pic>
        <p:nvPicPr>
          <p:cNvPr id="14" name="그림 13">
            <a:extLst>
              <a:ext uri="{FF2B5EF4-FFF2-40B4-BE49-F238E27FC236}">
                <a16:creationId xmlns:a16="http://schemas.microsoft.com/office/drawing/2014/main" id="{78621C82-77E8-1E0C-45E8-DC49BA3913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38607" y="4178249"/>
            <a:ext cx="1223072" cy="663582"/>
          </a:xfrm>
          <a:prstGeom prst="rect">
            <a:avLst/>
          </a:prstGeom>
        </p:spPr>
      </p:pic>
      <p:pic>
        <p:nvPicPr>
          <p:cNvPr id="16" name="그림 15">
            <a:extLst>
              <a:ext uri="{FF2B5EF4-FFF2-40B4-BE49-F238E27FC236}">
                <a16:creationId xmlns:a16="http://schemas.microsoft.com/office/drawing/2014/main" id="{E4DD16FE-3143-1644-675D-C45197CAB3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99389" y="2571750"/>
            <a:ext cx="1216566" cy="663582"/>
          </a:xfrm>
          <a:prstGeom prst="rect">
            <a:avLst/>
          </a:prstGeom>
        </p:spPr>
      </p:pic>
      <p:pic>
        <p:nvPicPr>
          <p:cNvPr id="22" name="그림 21">
            <a:extLst>
              <a:ext uri="{FF2B5EF4-FFF2-40B4-BE49-F238E27FC236}">
                <a16:creationId xmlns:a16="http://schemas.microsoft.com/office/drawing/2014/main" id="{34236494-57B7-1DEE-B8BF-D6DAB387C3D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715" r="5375"/>
          <a:stretch/>
        </p:blipFill>
        <p:spPr>
          <a:xfrm>
            <a:off x="4899388" y="3347609"/>
            <a:ext cx="1216567" cy="722784"/>
          </a:xfrm>
          <a:prstGeom prst="rect">
            <a:avLst/>
          </a:prstGeom>
        </p:spPr>
      </p:pic>
      <p:pic>
        <p:nvPicPr>
          <p:cNvPr id="25" name="그림 24">
            <a:extLst>
              <a:ext uri="{FF2B5EF4-FFF2-40B4-BE49-F238E27FC236}">
                <a16:creationId xmlns:a16="http://schemas.microsoft.com/office/drawing/2014/main" id="{5364B622-1C9E-7CC8-68FC-5F1B1BD45C2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05894" y="4182670"/>
            <a:ext cx="1210061" cy="670086"/>
          </a:xfrm>
          <a:prstGeom prst="rect">
            <a:avLst/>
          </a:prstGeom>
        </p:spPr>
      </p:pic>
      <p:pic>
        <p:nvPicPr>
          <p:cNvPr id="29" name="그림 28">
            <a:extLst>
              <a:ext uri="{FF2B5EF4-FFF2-40B4-BE49-F238E27FC236}">
                <a16:creationId xmlns:a16="http://schemas.microsoft.com/office/drawing/2014/main" id="{40FB0DDA-6F9F-27F9-8FF8-A400F8F967A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47158" y="2568498"/>
            <a:ext cx="1229577" cy="670086"/>
          </a:xfrm>
          <a:prstGeom prst="rect">
            <a:avLst/>
          </a:prstGeom>
        </p:spPr>
      </p:pic>
      <p:pic>
        <p:nvPicPr>
          <p:cNvPr id="31" name="그림 30">
            <a:extLst>
              <a:ext uri="{FF2B5EF4-FFF2-40B4-BE49-F238E27FC236}">
                <a16:creationId xmlns:a16="http://schemas.microsoft.com/office/drawing/2014/main" id="{A8F43D6E-7E0C-BAEA-7F71-E3AFB9FA7A8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47158" y="3383064"/>
            <a:ext cx="1229577" cy="663582"/>
          </a:xfrm>
          <a:prstGeom prst="rect">
            <a:avLst/>
          </a:prstGeom>
        </p:spPr>
      </p:pic>
      <p:pic>
        <p:nvPicPr>
          <p:cNvPr id="33" name="그림 32">
            <a:extLst>
              <a:ext uri="{FF2B5EF4-FFF2-40B4-BE49-F238E27FC236}">
                <a16:creationId xmlns:a16="http://schemas.microsoft.com/office/drawing/2014/main" id="{41A2FE60-8BE3-0BD4-4AAE-9FAD080377B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760170" y="4191126"/>
            <a:ext cx="1216566" cy="65057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3F1A280-168E-0001-511A-B6E083B19893}"/>
              </a:ext>
            </a:extLst>
          </p:cNvPr>
          <p:cNvSpPr txBox="1"/>
          <p:nvPr/>
        </p:nvSpPr>
        <p:spPr>
          <a:xfrm>
            <a:off x="3505200" y="4898557"/>
            <a:ext cx="2590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&lt;</a:t>
            </a:r>
            <a:r>
              <a:rPr lang="ko-KR" altLang="en-US" sz="1200" b="1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디펜스 공룡의 진화 과정</a:t>
            </a:r>
            <a:r>
              <a:rPr lang="en-US" altLang="ko-KR" sz="1200" b="1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&gt;</a:t>
            </a:r>
            <a:endParaRPr lang="ko-KR" altLang="en-US" sz="1200" b="1" dirty="0"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</p:txBody>
      </p:sp>
      <p:sp>
        <p:nvSpPr>
          <p:cNvPr id="24" name="자유형: 도형 23">
            <a:extLst>
              <a:ext uri="{FF2B5EF4-FFF2-40B4-BE49-F238E27FC236}">
                <a16:creationId xmlns:a16="http://schemas.microsoft.com/office/drawing/2014/main" id="{EA641D83-A255-ABB5-01E2-CCA44ACA99C4}"/>
              </a:ext>
            </a:extLst>
          </p:cNvPr>
          <p:cNvSpPr/>
          <p:nvPr/>
        </p:nvSpPr>
        <p:spPr>
          <a:xfrm flipV="1">
            <a:off x="-1" y="1142798"/>
            <a:ext cx="6203061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08E79EC-589F-5C49-5C55-BB3729F1FB83}"/>
              </a:ext>
            </a:extLst>
          </p:cNvPr>
          <p:cNvSpPr txBox="1"/>
          <p:nvPr/>
        </p:nvSpPr>
        <p:spPr>
          <a:xfrm>
            <a:off x="276306" y="907762"/>
            <a:ext cx="604829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2. </a:t>
            </a:r>
            <a:r>
              <a:rPr lang="ko-KR" altLang="en-US" sz="24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다이노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 타워 게임 방법 알아보기</a:t>
            </a:r>
          </a:p>
        </p:txBody>
      </p:sp>
    </p:spTree>
    <p:extLst>
      <p:ext uri="{BB962C8B-B14F-4D97-AF65-F5344CB8AC3E}">
        <p14:creationId xmlns:p14="http://schemas.microsoft.com/office/powerpoint/2010/main" val="9884373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과학시간</a:t>
            </a:r>
            <a:r>
              <a:rPr lang="en-US" altLang="ko-KR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(2)</a:t>
            </a: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sp>
        <p:nvSpPr>
          <p:cNvPr id="27" name="Rectangle 304">
            <a:extLst>
              <a:ext uri="{FF2B5EF4-FFF2-40B4-BE49-F238E27FC236}">
                <a16:creationId xmlns:a16="http://schemas.microsoft.com/office/drawing/2014/main" id="{46A0C31E-CC0B-09E0-7C26-40CD249AA4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0882" y="1510307"/>
            <a:ext cx="8549318" cy="393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16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게임이 끝나고 나면 틀린 문제를 확인할 수 있고</a:t>
            </a:r>
            <a:r>
              <a:rPr kumimoji="0" lang="en-US" altLang="ko-KR" sz="16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, </a:t>
            </a:r>
            <a:r>
              <a:rPr kumimoji="0" lang="ko-KR" altLang="en-US" sz="16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자신이 틀린 문제는 복습할 수 있습니다</a:t>
            </a:r>
            <a:r>
              <a:rPr kumimoji="0" lang="en-US" altLang="ko-KR" sz="16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</a:p>
        </p:txBody>
      </p:sp>
      <p:grpSp>
        <p:nvGrpSpPr>
          <p:cNvPr id="41" name="그룹 40">
            <a:extLst>
              <a:ext uri="{FF2B5EF4-FFF2-40B4-BE49-F238E27FC236}">
                <a16:creationId xmlns:a16="http://schemas.microsoft.com/office/drawing/2014/main" id="{97695922-B75A-8BFA-22A5-DF0F28C11413}"/>
              </a:ext>
            </a:extLst>
          </p:cNvPr>
          <p:cNvGrpSpPr/>
          <p:nvPr/>
        </p:nvGrpSpPr>
        <p:grpSpPr>
          <a:xfrm>
            <a:off x="381000" y="1576660"/>
            <a:ext cx="259914" cy="307777"/>
            <a:chOff x="408987" y="1604385"/>
            <a:chExt cx="137448" cy="170208"/>
          </a:xfrm>
        </p:grpSpPr>
        <p:sp>
          <p:nvSpPr>
            <p:cNvPr id="42" name="사각형: 잘린 대각선 방향 모서리 56">
              <a:extLst>
                <a:ext uri="{FF2B5EF4-FFF2-40B4-BE49-F238E27FC236}">
                  <a16:creationId xmlns:a16="http://schemas.microsoft.com/office/drawing/2014/main" id="{550D5A62-347F-DBB4-0300-519FACE14721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34FBD37A-B400-E0D0-F69B-5DC76861F8ED}"/>
                </a:ext>
              </a:extLst>
            </p:cNvPr>
            <p:cNvSpPr txBox="1"/>
            <p:nvPr/>
          </p:nvSpPr>
          <p:spPr>
            <a:xfrm>
              <a:off x="408987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  <p:pic>
        <p:nvPicPr>
          <p:cNvPr id="6" name="그림 5">
            <a:extLst>
              <a:ext uri="{FF2B5EF4-FFF2-40B4-BE49-F238E27FC236}">
                <a16:creationId xmlns:a16="http://schemas.microsoft.com/office/drawing/2014/main" id="{8CD747D9-5530-5DBF-D248-84EC4993C36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82" b="1882"/>
          <a:stretch/>
        </p:blipFill>
        <p:spPr>
          <a:xfrm>
            <a:off x="1464059" y="2147277"/>
            <a:ext cx="2564858" cy="2751599"/>
          </a:xfrm>
          <a:custGeom>
            <a:avLst/>
            <a:gdLst>
              <a:gd name="connsiteX0" fmla="*/ 115829 w 2564858"/>
              <a:gd name="connsiteY0" fmla="*/ 0 h 2751599"/>
              <a:gd name="connsiteX1" fmla="*/ 2449029 w 2564858"/>
              <a:gd name="connsiteY1" fmla="*/ 0 h 2751599"/>
              <a:gd name="connsiteX2" fmla="*/ 2564858 w 2564858"/>
              <a:gd name="connsiteY2" fmla="*/ 115829 h 2751599"/>
              <a:gd name="connsiteX3" fmla="*/ 2564858 w 2564858"/>
              <a:gd name="connsiteY3" fmla="*/ 2635770 h 2751599"/>
              <a:gd name="connsiteX4" fmla="*/ 2449029 w 2564858"/>
              <a:gd name="connsiteY4" fmla="*/ 2751599 h 2751599"/>
              <a:gd name="connsiteX5" fmla="*/ 115829 w 2564858"/>
              <a:gd name="connsiteY5" fmla="*/ 2751599 h 2751599"/>
              <a:gd name="connsiteX6" fmla="*/ 0 w 2564858"/>
              <a:gd name="connsiteY6" fmla="*/ 2635770 h 2751599"/>
              <a:gd name="connsiteX7" fmla="*/ 0 w 2564858"/>
              <a:gd name="connsiteY7" fmla="*/ 115829 h 2751599"/>
              <a:gd name="connsiteX8" fmla="*/ 115829 w 2564858"/>
              <a:gd name="connsiteY8" fmla="*/ 0 h 2751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64858" h="2751599">
                <a:moveTo>
                  <a:pt x="115829" y="0"/>
                </a:moveTo>
                <a:lnTo>
                  <a:pt x="2449029" y="0"/>
                </a:lnTo>
                <a:cubicBezTo>
                  <a:pt x="2513000" y="0"/>
                  <a:pt x="2564858" y="51858"/>
                  <a:pt x="2564858" y="115829"/>
                </a:cubicBezTo>
                <a:lnTo>
                  <a:pt x="2564858" y="2635770"/>
                </a:lnTo>
                <a:cubicBezTo>
                  <a:pt x="2564858" y="2699741"/>
                  <a:pt x="2513000" y="2751599"/>
                  <a:pt x="2449029" y="2751599"/>
                </a:cubicBezTo>
                <a:lnTo>
                  <a:pt x="115829" y="2751599"/>
                </a:lnTo>
                <a:cubicBezTo>
                  <a:pt x="51858" y="2751599"/>
                  <a:pt x="0" y="2699741"/>
                  <a:pt x="0" y="2635770"/>
                </a:cubicBezTo>
                <a:lnTo>
                  <a:pt x="0" y="115829"/>
                </a:lnTo>
                <a:cubicBezTo>
                  <a:pt x="0" y="51858"/>
                  <a:pt x="51858" y="0"/>
                  <a:pt x="115829" y="0"/>
                </a:cubicBezTo>
                <a:close/>
              </a:path>
            </a:pathLst>
          </a:custGeom>
        </p:spPr>
      </p:pic>
      <p:sp>
        <p:nvSpPr>
          <p:cNvPr id="7" name="모서리가 둥근 직사각형 38">
            <a:extLst>
              <a:ext uri="{FF2B5EF4-FFF2-40B4-BE49-F238E27FC236}">
                <a16:creationId xmlns:a16="http://schemas.microsoft.com/office/drawing/2014/main" id="{C61F286E-F2D7-EF2E-B3D5-2DBE344AC9B7}"/>
              </a:ext>
            </a:extLst>
          </p:cNvPr>
          <p:cNvSpPr/>
          <p:nvPr/>
        </p:nvSpPr>
        <p:spPr>
          <a:xfrm>
            <a:off x="1464060" y="2147277"/>
            <a:ext cx="2564858" cy="2751598"/>
          </a:xfrm>
          <a:prstGeom prst="roundRect">
            <a:avLst>
              <a:gd name="adj" fmla="val 4516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id="{CD4A5419-70C2-38A4-3677-A798887DA5F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8" r="3148"/>
          <a:stretch/>
        </p:blipFill>
        <p:spPr>
          <a:xfrm>
            <a:off x="4419600" y="2147277"/>
            <a:ext cx="2564858" cy="2751598"/>
          </a:xfrm>
          <a:custGeom>
            <a:avLst/>
            <a:gdLst>
              <a:gd name="connsiteX0" fmla="*/ 115829 w 2564858"/>
              <a:gd name="connsiteY0" fmla="*/ 0 h 2751599"/>
              <a:gd name="connsiteX1" fmla="*/ 2449029 w 2564858"/>
              <a:gd name="connsiteY1" fmla="*/ 0 h 2751599"/>
              <a:gd name="connsiteX2" fmla="*/ 2564858 w 2564858"/>
              <a:gd name="connsiteY2" fmla="*/ 115829 h 2751599"/>
              <a:gd name="connsiteX3" fmla="*/ 2564858 w 2564858"/>
              <a:gd name="connsiteY3" fmla="*/ 2635770 h 2751599"/>
              <a:gd name="connsiteX4" fmla="*/ 2449029 w 2564858"/>
              <a:gd name="connsiteY4" fmla="*/ 2751599 h 2751599"/>
              <a:gd name="connsiteX5" fmla="*/ 115829 w 2564858"/>
              <a:gd name="connsiteY5" fmla="*/ 2751599 h 2751599"/>
              <a:gd name="connsiteX6" fmla="*/ 0 w 2564858"/>
              <a:gd name="connsiteY6" fmla="*/ 2635770 h 2751599"/>
              <a:gd name="connsiteX7" fmla="*/ 0 w 2564858"/>
              <a:gd name="connsiteY7" fmla="*/ 115829 h 2751599"/>
              <a:gd name="connsiteX8" fmla="*/ 115829 w 2564858"/>
              <a:gd name="connsiteY8" fmla="*/ 0 h 2751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64858" h="2751599">
                <a:moveTo>
                  <a:pt x="115829" y="0"/>
                </a:moveTo>
                <a:lnTo>
                  <a:pt x="2449029" y="0"/>
                </a:lnTo>
                <a:cubicBezTo>
                  <a:pt x="2513000" y="0"/>
                  <a:pt x="2564858" y="51858"/>
                  <a:pt x="2564858" y="115829"/>
                </a:cubicBezTo>
                <a:lnTo>
                  <a:pt x="2564858" y="2635770"/>
                </a:lnTo>
                <a:cubicBezTo>
                  <a:pt x="2564858" y="2699741"/>
                  <a:pt x="2513000" y="2751599"/>
                  <a:pt x="2449029" y="2751599"/>
                </a:cubicBezTo>
                <a:lnTo>
                  <a:pt x="115829" y="2751599"/>
                </a:lnTo>
                <a:cubicBezTo>
                  <a:pt x="51858" y="2751599"/>
                  <a:pt x="0" y="2699741"/>
                  <a:pt x="0" y="2635770"/>
                </a:cubicBezTo>
                <a:lnTo>
                  <a:pt x="0" y="115829"/>
                </a:lnTo>
                <a:cubicBezTo>
                  <a:pt x="0" y="51858"/>
                  <a:pt x="51858" y="0"/>
                  <a:pt x="115829" y="0"/>
                </a:cubicBezTo>
                <a:close/>
              </a:path>
            </a:pathLst>
          </a:custGeom>
        </p:spPr>
      </p:pic>
      <p:sp>
        <p:nvSpPr>
          <p:cNvPr id="12" name="모서리가 둥근 직사각형 38">
            <a:extLst>
              <a:ext uri="{FF2B5EF4-FFF2-40B4-BE49-F238E27FC236}">
                <a16:creationId xmlns:a16="http://schemas.microsoft.com/office/drawing/2014/main" id="{AD2E4278-B5FD-6B82-4D02-5910D52EF9BB}"/>
              </a:ext>
            </a:extLst>
          </p:cNvPr>
          <p:cNvSpPr/>
          <p:nvPr/>
        </p:nvSpPr>
        <p:spPr>
          <a:xfrm>
            <a:off x="4419601" y="2147277"/>
            <a:ext cx="2564858" cy="2751598"/>
          </a:xfrm>
          <a:prstGeom prst="roundRect">
            <a:avLst>
              <a:gd name="adj" fmla="val 4516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6" name="자유형: 도형 15">
            <a:extLst>
              <a:ext uri="{FF2B5EF4-FFF2-40B4-BE49-F238E27FC236}">
                <a16:creationId xmlns:a16="http://schemas.microsoft.com/office/drawing/2014/main" id="{5319F156-E70E-942F-0BE0-192D5F481056}"/>
              </a:ext>
            </a:extLst>
          </p:cNvPr>
          <p:cNvSpPr/>
          <p:nvPr/>
        </p:nvSpPr>
        <p:spPr>
          <a:xfrm flipV="1">
            <a:off x="-1" y="1142798"/>
            <a:ext cx="6203061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CC3FA53-E915-4F28-5632-BC9F5A494AE9}"/>
              </a:ext>
            </a:extLst>
          </p:cNvPr>
          <p:cNvSpPr txBox="1"/>
          <p:nvPr/>
        </p:nvSpPr>
        <p:spPr>
          <a:xfrm>
            <a:off x="276306" y="907762"/>
            <a:ext cx="604829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2. </a:t>
            </a:r>
            <a:r>
              <a:rPr lang="ko-KR" altLang="en-US" sz="24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다이노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 타워 게임 방법 알아보기</a:t>
            </a:r>
          </a:p>
        </p:txBody>
      </p:sp>
    </p:spTree>
    <p:extLst>
      <p:ext uri="{BB962C8B-B14F-4D97-AF65-F5344CB8AC3E}">
        <p14:creationId xmlns:p14="http://schemas.microsoft.com/office/powerpoint/2010/main" val="36538173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9047C1A5-1D37-4853-8A29-A155806D99D2}"/>
              </a:ext>
            </a:extLst>
          </p:cNvPr>
          <p:cNvSpPr/>
          <p:nvPr/>
        </p:nvSpPr>
        <p:spPr>
          <a:xfrm flipV="1">
            <a:off x="-1" y="1142798"/>
            <a:ext cx="6203061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6306" y="907762"/>
            <a:ext cx="604829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3. </a:t>
            </a:r>
            <a:r>
              <a:rPr lang="ko-KR" altLang="en-US" sz="24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다이노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 타워 게임 직접 해 보기</a:t>
            </a:r>
          </a:p>
        </p:txBody>
      </p:sp>
      <p:sp>
        <p:nvSpPr>
          <p:cNvPr id="27" name="Rectangle 304">
            <a:extLst>
              <a:ext uri="{FF2B5EF4-FFF2-40B4-BE49-F238E27FC236}">
                <a16:creationId xmlns:a16="http://schemas.microsoft.com/office/drawing/2014/main" id="{46A0C31E-CC0B-09E0-7C26-40CD249AA4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0882" y="1501949"/>
            <a:ext cx="8146207" cy="417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1800" dirty="0" err="1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다이노</a:t>
            </a:r>
            <a:r>
              <a:rPr kumimoji="0" lang="ko-KR" altLang="en-US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 타워 게임을 직접 하며 지난 학기 학습 내용을 복습하고 정리해 봅시다</a:t>
            </a:r>
            <a:r>
              <a:rPr kumimoji="0" lang="en-US" altLang="ko-KR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</a:p>
        </p:txBody>
      </p:sp>
      <p:grpSp>
        <p:nvGrpSpPr>
          <p:cNvPr id="41" name="그룹 40">
            <a:extLst>
              <a:ext uri="{FF2B5EF4-FFF2-40B4-BE49-F238E27FC236}">
                <a16:creationId xmlns:a16="http://schemas.microsoft.com/office/drawing/2014/main" id="{97695922-B75A-8BFA-22A5-DF0F28C11413}"/>
              </a:ext>
            </a:extLst>
          </p:cNvPr>
          <p:cNvGrpSpPr/>
          <p:nvPr/>
        </p:nvGrpSpPr>
        <p:grpSpPr>
          <a:xfrm>
            <a:off x="381000" y="1576660"/>
            <a:ext cx="259914" cy="307777"/>
            <a:chOff x="408987" y="1604385"/>
            <a:chExt cx="137448" cy="170208"/>
          </a:xfrm>
        </p:grpSpPr>
        <p:sp>
          <p:nvSpPr>
            <p:cNvPr id="42" name="사각형: 잘린 대각선 방향 모서리 56">
              <a:extLst>
                <a:ext uri="{FF2B5EF4-FFF2-40B4-BE49-F238E27FC236}">
                  <a16:creationId xmlns:a16="http://schemas.microsoft.com/office/drawing/2014/main" id="{550D5A62-347F-DBB4-0300-519FACE14721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34FBD37A-B400-E0D0-F69B-5DC76861F8ED}"/>
                </a:ext>
              </a:extLst>
            </p:cNvPr>
            <p:cNvSpPr txBox="1"/>
            <p:nvPr/>
          </p:nvSpPr>
          <p:spPr>
            <a:xfrm>
              <a:off x="408987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  <p:sp>
        <p:nvSpPr>
          <p:cNvPr id="5" name="모서리가 둥근 직사각형 38">
            <a:extLst>
              <a:ext uri="{FF2B5EF4-FFF2-40B4-BE49-F238E27FC236}">
                <a16:creationId xmlns:a16="http://schemas.microsoft.com/office/drawing/2014/main" id="{8656CA34-9582-EC74-0901-CF77E245472F}"/>
              </a:ext>
            </a:extLst>
          </p:cNvPr>
          <p:cNvSpPr/>
          <p:nvPr/>
        </p:nvSpPr>
        <p:spPr>
          <a:xfrm>
            <a:off x="2112191" y="1981576"/>
            <a:ext cx="4285673" cy="2413010"/>
          </a:xfrm>
          <a:prstGeom prst="roundRect">
            <a:avLst>
              <a:gd name="adj" fmla="val 4516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2F37E587-E75D-8C06-7266-89BDFBFD565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8" r="2078"/>
          <a:stretch/>
        </p:blipFill>
        <p:spPr>
          <a:xfrm>
            <a:off x="2133601" y="2002341"/>
            <a:ext cx="4264264" cy="2391257"/>
          </a:xfrm>
          <a:custGeom>
            <a:avLst/>
            <a:gdLst>
              <a:gd name="connsiteX0" fmla="*/ 51692 w 4689087"/>
              <a:gd name="connsiteY0" fmla="*/ 0 h 2630382"/>
              <a:gd name="connsiteX1" fmla="*/ 4637395 w 4689087"/>
              <a:gd name="connsiteY1" fmla="*/ 0 h 2630382"/>
              <a:gd name="connsiteX2" fmla="*/ 4653979 w 4689087"/>
              <a:gd name="connsiteY2" fmla="*/ 11181 h 2630382"/>
              <a:gd name="connsiteX3" fmla="*/ 4689087 w 4689087"/>
              <a:gd name="connsiteY3" fmla="*/ 95941 h 2630382"/>
              <a:gd name="connsiteX4" fmla="*/ 4689087 w 4689087"/>
              <a:gd name="connsiteY4" fmla="*/ 2510513 h 2630382"/>
              <a:gd name="connsiteX5" fmla="*/ 4569218 w 4689087"/>
              <a:gd name="connsiteY5" fmla="*/ 2630382 h 2630382"/>
              <a:gd name="connsiteX6" fmla="*/ 119869 w 4689087"/>
              <a:gd name="connsiteY6" fmla="*/ 2630382 h 2630382"/>
              <a:gd name="connsiteX7" fmla="*/ 0 w 4689087"/>
              <a:gd name="connsiteY7" fmla="*/ 2510513 h 2630382"/>
              <a:gd name="connsiteX8" fmla="*/ 0 w 4689087"/>
              <a:gd name="connsiteY8" fmla="*/ 95941 h 2630382"/>
              <a:gd name="connsiteX9" fmla="*/ 35109 w 4689087"/>
              <a:gd name="connsiteY9" fmla="*/ 11181 h 2630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689087" h="2630382">
                <a:moveTo>
                  <a:pt x="51692" y="0"/>
                </a:moveTo>
                <a:lnTo>
                  <a:pt x="4637395" y="0"/>
                </a:lnTo>
                <a:lnTo>
                  <a:pt x="4653979" y="11181"/>
                </a:lnTo>
                <a:cubicBezTo>
                  <a:pt x="4675671" y="32873"/>
                  <a:pt x="4689087" y="62840"/>
                  <a:pt x="4689087" y="95941"/>
                </a:cubicBezTo>
                <a:lnTo>
                  <a:pt x="4689087" y="2510513"/>
                </a:lnTo>
                <a:cubicBezTo>
                  <a:pt x="4689087" y="2576715"/>
                  <a:pt x="4635420" y="2630382"/>
                  <a:pt x="4569218" y="2630382"/>
                </a:cubicBezTo>
                <a:lnTo>
                  <a:pt x="119869" y="2630382"/>
                </a:lnTo>
                <a:cubicBezTo>
                  <a:pt x="53667" y="2630382"/>
                  <a:pt x="0" y="2576715"/>
                  <a:pt x="0" y="2510513"/>
                </a:cubicBezTo>
                <a:lnTo>
                  <a:pt x="0" y="95941"/>
                </a:lnTo>
                <a:cubicBezTo>
                  <a:pt x="0" y="62840"/>
                  <a:pt x="13417" y="32873"/>
                  <a:pt x="35109" y="11181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9916887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04">
            <a:extLst>
              <a:ext uri="{FF2B5EF4-FFF2-40B4-BE49-F238E27FC236}">
                <a16:creationId xmlns:a16="http://schemas.microsoft.com/office/drawing/2014/main" id="{2B4805CF-2E02-D0DE-90B7-4F614BAD1E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2791" y="1428750"/>
            <a:ext cx="8540547" cy="431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실험관찰 단원 정리 문제를 해결해 봅시다</a:t>
            </a:r>
            <a:r>
              <a:rPr kumimoji="0" lang="en-US" altLang="ko-KR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</a:p>
        </p:txBody>
      </p:sp>
      <p:grpSp>
        <p:nvGrpSpPr>
          <p:cNvPr id="5" name="그룹 4">
            <a:extLst>
              <a:ext uri="{FF2B5EF4-FFF2-40B4-BE49-F238E27FC236}">
                <a16:creationId xmlns:a16="http://schemas.microsoft.com/office/drawing/2014/main" id="{AC13214C-5FA5-205B-CAC3-B54FAE13BBE5}"/>
              </a:ext>
            </a:extLst>
          </p:cNvPr>
          <p:cNvGrpSpPr/>
          <p:nvPr/>
        </p:nvGrpSpPr>
        <p:grpSpPr>
          <a:xfrm>
            <a:off x="381000" y="1556964"/>
            <a:ext cx="259914" cy="307777"/>
            <a:chOff x="408987" y="1604385"/>
            <a:chExt cx="137448" cy="170208"/>
          </a:xfrm>
        </p:grpSpPr>
        <p:sp>
          <p:nvSpPr>
            <p:cNvPr id="6" name="사각형: 잘린 대각선 방향 모서리 56">
              <a:extLst>
                <a:ext uri="{FF2B5EF4-FFF2-40B4-BE49-F238E27FC236}">
                  <a16:creationId xmlns:a16="http://schemas.microsoft.com/office/drawing/2014/main" id="{81191D8E-2167-0F70-42D3-7723CD9ABF24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3AEE3E69-4179-7AF2-6930-C17D53519937}"/>
                </a:ext>
              </a:extLst>
            </p:cNvPr>
            <p:cNvSpPr txBox="1"/>
            <p:nvPr/>
          </p:nvSpPr>
          <p:spPr>
            <a:xfrm>
              <a:off x="408987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BEDD1F05-4ED5-C6A1-2FD8-F2EF815266DA}"/>
              </a:ext>
            </a:extLst>
          </p:cNvPr>
          <p:cNvSpPr txBox="1"/>
          <p:nvPr/>
        </p:nvSpPr>
        <p:spPr>
          <a:xfrm>
            <a:off x="-65928" y="4895917"/>
            <a:ext cx="87527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/>
              <a:t>출처</a:t>
            </a:r>
            <a:r>
              <a:rPr lang="en-US" altLang="ko-KR" sz="1000" dirty="0"/>
              <a:t>: 2015 </a:t>
            </a:r>
            <a:r>
              <a:rPr lang="ko-KR" altLang="en-US" sz="1000" dirty="0"/>
              <a:t>개정 과학과 전자저작물</a:t>
            </a:r>
            <a:r>
              <a:rPr lang="en-US" altLang="ko-KR" sz="1000" dirty="0"/>
              <a:t>(</a:t>
            </a:r>
            <a:r>
              <a:rPr lang="ko-KR" altLang="en-US" sz="1000" dirty="0"/>
              <a:t>국정</a:t>
            </a:r>
            <a:r>
              <a:rPr lang="en-US" altLang="ko-KR" sz="1000" dirty="0"/>
              <a:t>) 5</a:t>
            </a:r>
            <a:r>
              <a:rPr lang="ko-KR" altLang="en-US" sz="1000" dirty="0"/>
              <a:t>학년 </a:t>
            </a:r>
            <a:r>
              <a:rPr lang="en-US" altLang="ko-KR" sz="1000" dirty="0"/>
              <a:t>1</a:t>
            </a:r>
            <a:r>
              <a:rPr lang="ko-KR" altLang="en-US" sz="1000" dirty="0"/>
              <a:t>학기 과학 </a:t>
            </a:r>
          </a:p>
        </p:txBody>
      </p:sp>
      <p:sp>
        <p:nvSpPr>
          <p:cNvPr id="9" name="모서리가 둥근 직사각형 38">
            <a:extLst>
              <a:ext uri="{FF2B5EF4-FFF2-40B4-BE49-F238E27FC236}">
                <a16:creationId xmlns:a16="http://schemas.microsoft.com/office/drawing/2014/main" id="{CD2AC946-C215-90EF-8860-08927EFCC6F3}"/>
              </a:ext>
            </a:extLst>
          </p:cNvPr>
          <p:cNvSpPr/>
          <p:nvPr/>
        </p:nvSpPr>
        <p:spPr>
          <a:xfrm>
            <a:off x="381000" y="1914345"/>
            <a:ext cx="4882577" cy="1376053"/>
          </a:xfrm>
          <a:prstGeom prst="roundRect">
            <a:avLst>
              <a:gd name="adj" fmla="val 4516"/>
            </a:avLst>
          </a:prstGeom>
          <a:solidFill>
            <a:schemeClr val="bg1"/>
          </a:solidFill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5725" lvl="0" indent="-85725" fontAlgn="base" latinLnBrk="0"/>
            <a:r>
              <a:rPr lang="en-US" altLang="ko-KR" sz="1400" b="1" dirty="0">
                <a:solidFill>
                  <a:schemeClr val="tx1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1. </a:t>
            </a:r>
            <a:r>
              <a:rPr lang="ko-KR" altLang="en-US" sz="1400" b="1" dirty="0">
                <a:solidFill>
                  <a:schemeClr val="tx1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버섯과 곰팡이에 대한 설명으로 옳은 것은 어느 것입니까</a:t>
            </a:r>
            <a:r>
              <a:rPr lang="en-US" altLang="ko-KR" sz="1400" b="1" dirty="0">
                <a:solidFill>
                  <a:schemeClr val="tx1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? </a:t>
            </a:r>
            <a:endParaRPr lang="ko-KR" altLang="en-US" sz="1400" b="1" dirty="0">
              <a:solidFill>
                <a:schemeClr val="tx1"/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  <a:p>
            <a:pPr marL="180975" fontAlgn="base"/>
            <a:r>
              <a:rPr lang="ko-KR" altLang="en-US" sz="1100" dirty="0">
                <a:solidFill>
                  <a:schemeClr val="bg1">
                    <a:lumMod val="50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① 포자로 번식한다</a:t>
            </a:r>
            <a:r>
              <a:rPr lang="en-US" altLang="ko-KR" sz="1100" dirty="0">
                <a:solidFill>
                  <a:schemeClr val="bg1">
                    <a:lumMod val="50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  <a:endParaRPr lang="ko-KR" altLang="en-US" sz="1100" dirty="0">
              <a:solidFill>
                <a:schemeClr val="bg1">
                  <a:lumMod val="50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  <a:p>
            <a:pPr marL="180975" fontAlgn="base"/>
            <a:r>
              <a:rPr lang="ko-KR" altLang="en-US" sz="1100" dirty="0">
                <a:solidFill>
                  <a:schemeClr val="bg1">
                    <a:lumMod val="50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② 꽃이 피고 열매를 맺는다</a:t>
            </a:r>
            <a:r>
              <a:rPr lang="en-US" altLang="ko-KR" sz="1100" dirty="0">
                <a:solidFill>
                  <a:schemeClr val="bg1">
                    <a:lumMod val="50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</a:t>
            </a:r>
            <a:endParaRPr lang="ko-KR" altLang="en-US" sz="1100" dirty="0">
              <a:solidFill>
                <a:schemeClr val="bg1">
                  <a:lumMod val="50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  <a:p>
            <a:pPr marL="180975" fontAlgn="base"/>
            <a:r>
              <a:rPr lang="ko-KR" altLang="en-US" sz="1100" dirty="0">
                <a:solidFill>
                  <a:schemeClr val="bg1">
                    <a:lumMod val="50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③ 뿌리</a:t>
            </a:r>
            <a:r>
              <a:rPr lang="en-US" altLang="ko-KR" sz="1100" dirty="0">
                <a:solidFill>
                  <a:schemeClr val="bg1">
                    <a:lumMod val="50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, </a:t>
            </a:r>
            <a:r>
              <a:rPr lang="ko-KR" altLang="en-US" sz="1100" dirty="0">
                <a:solidFill>
                  <a:schemeClr val="bg1">
                    <a:lumMod val="50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줄기</a:t>
            </a:r>
            <a:r>
              <a:rPr lang="en-US" altLang="ko-KR" sz="1100" dirty="0">
                <a:solidFill>
                  <a:schemeClr val="bg1">
                    <a:lumMod val="50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, </a:t>
            </a:r>
            <a:r>
              <a:rPr lang="ko-KR" altLang="en-US" sz="1100" dirty="0">
                <a:solidFill>
                  <a:schemeClr val="bg1">
                    <a:lumMod val="50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잎으로 구분된다</a:t>
            </a:r>
            <a:r>
              <a:rPr lang="en-US" altLang="ko-KR" sz="1100" dirty="0">
                <a:solidFill>
                  <a:schemeClr val="bg1">
                    <a:lumMod val="50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  <a:endParaRPr lang="ko-KR" altLang="en-US" sz="1100" dirty="0">
              <a:solidFill>
                <a:schemeClr val="bg1">
                  <a:lumMod val="50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  <a:p>
            <a:pPr marL="180975" fontAlgn="base"/>
            <a:r>
              <a:rPr lang="ko-KR" altLang="en-US" sz="1100" dirty="0">
                <a:solidFill>
                  <a:schemeClr val="bg1">
                    <a:lumMod val="50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④ 따뜻하고 건조한 곳에서 잘 자란다</a:t>
            </a:r>
            <a:r>
              <a:rPr lang="en-US" altLang="ko-KR" sz="1100" dirty="0">
                <a:solidFill>
                  <a:schemeClr val="bg1">
                    <a:lumMod val="50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  <a:endParaRPr lang="ko-KR" altLang="en-US" sz="1100" dirty="0">
              <a:solidFill>
                <a:schemeClr val="bg1">
                  <a:lumMod val="50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  <a:p>
            <a:pPr marL="180975" fontAlgn="base"/>
            <a:r>
              <a:rPr lang="ko-KR" altLang="en-US" sz="1100" dirty="0">
                <a:solidFill>
                  <a:schemeClr val="bg1">
                    <a:lumMod val="50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⑤ 곰팡이는 균류이고 버섯은 식물이다</a:t>
            </a:r>
            <a:r>
              <a:rPr lang="en-US" altLang="ko-KR" sz="1100" dirty="0">
                <a:solidFill>
                  <a:schemeClr val="bg1">
                    <a:lumMod val="50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  <a:endParaRPr lang="ko-KR" altLang="en-US" sz="1100" dirty="0">
              <a:solidFill>
                <a:schemeClr val="bg1">
                  <a:lumMod val="50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</p:txBody>
      </p:sp>
      <p:grpSp>
        <p:nvGrpSpPr>
          <p:cNvPr id="10" name="그룹 9">
            <a:extLst>
              <a:ext uri="{FF2B5EF4-FFF2-40B4-BE49-F238E27FC236}">
                <a16:creationId xmlns:a16="http://schemas.microsoft.com/office/drawing/2014/main" id="{B93636DC-502F-68DA-A346-B2FF8CADBEC3}"/>
              </a:ext>
            </a:extLst>
          </p:cNvPr>
          <p:cNvGrpSpPr/>
          <p:nvPr/>
        </p:nvGrpSpPr>
        <p:grpSpPr>
          <a:xfrm>
            <a:off x="5399657" y="1914345"/>
            <a:ext cx="3430335" cy="1376053"/>
            <a:chOff x="4876800" y="1914345"/>
            <a:chExt cx="3282377" cy="1376053"/>
          </a:xfrm>
        </p:grpSpPr>
        <p:sp>
          <p:nvSpPr>
            <p:cNvPr id="11" name="모서리가 둥근 직사각형 38">
              <a:extLst>
                <a:ext uri="{FF2B5EF4-FFF2-40B4-BE49-F238E27FC236}">
                  <a16:creationId xmlns:a16="http://schemas.microsoft.com/office/drawing/2014/main" id="{FA8FC562-D713-AE6E-6494-F9DC4C50521C}"/>
                </a:ext>
              </a:extLst>
            </p:cNvPr>
            <p:cNvSpPr/>
            <p:nvPr/>
          </p:nvSpPr>
          <p:spPr>
            <a:xfrm>
              <a:off x="4876800" y="1914345"/>
              <a:ext cx="3282377" cy="1376053"/>
            </a:xfrm>
            <a:prstGeom prst="roundRect">
              <a:avLst>
                <a:gd name="adj" fmla="val 4516"/>
              </a:avLst>
            </a:prstGeom>
            <a:solidFill>
              <a:schemeClr val="bg1"/>
            </a:solidFill>
            <a:ln w="38100">
              <a:solidFill>
                <a:srgbClr val="A19FFF"/>
              </a:solidFill>
            </a:ln>
            <a:effectLst>
              <a:outerShdw dist="38100" dir="2400000" algn="ctr" rotWithShape="0">
                <a:srgbClr val="A19FFF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fontAlgn="base"/>
              <a:r>
                <a:rPr lang="en-US" altLang="ko-KR" sz="1400" b="1" dirty="0">
                  <a:solidFill>
                    <a:schemeClr val="tx1"/>
                  </a:solidFill>
                  <a:latin typeface="나눔고딕 Bold" panose="020D0804000000000000" pitchFamily="50" charset="-127"/>
                  <a:ea typeface="나눔고딕 Bold" panose="020D0804000000000000" pitchFamily="50" charset="-127"/>
                  <a:cs typeface="KoPubWorld돋움체 Bold" panose="00000800000000000000" pitchFamily="2" charset="-127"/>
                </a:rPr>
                <a:t>2. </a:t>
              </a:r>
              <a:r>
                <a:rPr lang="ko-KR" altLang="en-US" sz="1400" b="1" dirty="0">
                  <a:solidFill>
                    <a:schemeClr val="tx1"/>
                  </a:solidFill>
                  <a:latin typeface="나눔고딕 Bold" panose="020D0804000000000000" pitchFamily="50" charset="-127"/>
                  <a:ea typeface="나눔고딕 Bold" panose="020D0804000000000000" pitchFamily="50" charset="-127"/>
                  <a:cs typeface="KoPubWorld돋움체 Bold" panose="00000800000000000000" pitchFamily="2" charset="-127"/>
                </a:rPr>
                <a:t>다음 </a:t>
              </a:r>
              <a:r>
                <a:rPr lang="en-US" altLang="ko-KR" sz="1400" b="1" dirty="0">
                  <a:solidFill>
                    <a:schemeClr val="tx1"/>
                  </a:solidFill>
                  <a:latin typeface="나눔고딕 Bold" panose="020D0804000000000000" pitchFamily="50" charset="-127"/>
                  <a:ea typeface="나눔고딕 Bold" panose="020D0804000000000000" pitchFamily="50" charset="-127"/>
                  <a:cs typeface="KoPubWorld돋움체 Bold" panose="00000800000000000000" pitchFamily="2" charset="-127"/>
                </a:rPr>
                <a:t>(    )</a:t>
              </a:r>
              <a:r>
                <a:rPr lang="ko-KR" altLang="en-US" sz="1400" b="1" dirty="0">
                  <a:solidFill>
                    <a:schemeClr val="tx1"/>
                  </a:solidFill>
                  <a:latin typeface="나눔고딕 Bold" panose="020D0804000000000000" pitchFamily="50" charset="-127"/>
                  <a:ea typeface="나눔고딕 Bold" panose="020D0804000000000000" pitchFamily="50" charset="-127"/>
                  <a:cs typeface="KoPubWorld돋움체 Bold" panose="00000800000000000000" pitchFamily="2" charset="-127"/>
                </a:rPr>
                <a:t>안에 알맞은 말을 써 넣어봅시다</a:t>
              </a:r>
              <a:r>
                <a:rPr lang="en-US" altLang="ko-KR" sz="1400" b="1" dirty="0">
                  <a:solidFill>
                    <a:schemeClr val="tx1"/>
                  </a:solidFill>
                  <a:latin typeface="나눔고딕 Bold" panose="020D0804000000000000" pitchFamily="50" charset="-127"/>
                  <a:ea typeface="나눔고딕 Bold" panose="020D0804000000000000" pitchFamily="50" charset="-127"/>
                  <a:cs typeface="KoPubWorld돋움체 Bold" panose="00000800000000000000" pitchFamily="2" charset="-127"/>
                </a:rPr>
                <a:t>. </a:t>
              </a:r>
            </a:p>
            <a:p>
              <a:pPr fontAlgn="base"/>
              <a:endParaRPr lang="en-US" altLang="ko-KR" sz="1100" b="1" dirty="0">
                <a:solidFill>
                  <a:schemeClr val="tx1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  <a:p>
              <a:pPr fontAlgn="base"/>
              <a:endParaRPr lang="en-US" altLang="ko-KR" sz="1100" b="1" dirty="0">
                <a:solidFill>
                  <a:schemeClr val="tx1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  <a:p>
              <a:pPr fontAlgn="base"/>
              <a:endParaRPr lang="en-US" altLang="ko-KR" sz="1100" b="1" dirty="0">
                <a:solidFill>
                  <a:schemeClr val="tx1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  <a:p>
              <a:pPr fontAlgn="base"/>
              <a:endParaRPr lang="en-US" altLang="ko-KR" sz="1100" b="1" dirty="0">
                <a:solidFill>
                  <a:schemeClr val="tx1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  <a:p>
              <a:pPr fontAlgn="base"/>
              <a:endParaRPr lang="ko-KR" altLang="en-US" sz="1100" b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2" name="직사각형 11">
              <a:extLst>
                <a:ext uri="{FF2B5EF4-FFF2-40B4-BE49-F238E27FC236}">
                  <a16:creationId xmlns:a16="http://schemas.microsoft.com/office/drawing/2014/main" id="{4CB0032B-11A8-4AF1-BA2B-43D5917534BA}"/>
                </a:ext>
              </a:extLst>
            </p:cNvPr>
            <p:cNvSpPr/>
            <p:nvPr/>
          </p:nvSpPr>
          <p:spPr>
            <a:xfrm>
              <a:off x="5109608" y="2371884"/>
              <a:ext cx="2891392" cy="62056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reflection blurRad="38100" stA="52000" endA="300" endPos="40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fontAlgn="base"/>
              <a:r>
                <a:rPr lang="ko-KR" altLang="en-US" sz="1100" dirty="0">
                  <a:solidFill>
                    <a:schemeClr val="bg1">
                      <a:lumMod val="50000"/>
                    </a:schemeClr>
                  </a:solidFill>
                  <a:latin typeface="나눔고딕 Bold" panose="020D0804000000000000" pitchFamily="50" charset="-127"/>
                  <a:ea typeface="나눔고딕 Bold" panose="020D0804000000000000" pitchFamily="50" charset="-127"/>
                  <a:cs typeface="KoPubWorld돋움체 Bold" panose="00000800000000000000" pitchFamily="2" charset="-127"/>
                </a:rPr>
                <a:t>짚신벌레나 </a:t>
              </a:r>
              <a:r>
                <a:rPr lang="ko-KR" altLang="en-US" sz="1100" dirty="0" err="1">
                  <a:solidFill>
                    <a:schemeClr val="bg1">
                      <a:lumMod val="50000"/>
                    </a:schemeClr>
                  </a:solidFill>
                  <a:latin typeface="나눔고딕 Bold" panose="020D0804000000000000" pitchFamily="50" charset="-127"/>
                  <a:ea typeface="나눔고딕 Bold" panose="020D0804000000000000" pitchFamily="50" charset="-127"/>
                  <a:cs typeface="KoPubWorld돋움체 Bold" panose="00000800000000000000" pitchFamily="2" charset="-127"/>
                </a:rPr>
                <a:t>해캄과</a:t>
              </a:r>
              <a:r>
                <a:rPr lang="ko-KR" altLang="en-US" sz="1100" dirty="0">
                  <a:solidFill>
                    <a:schemeClr val="bg1">
                      <a:lumMod val="50000"/>
                    </a:schemeClr>
                  </a:solidFill>
                  <a:latin typeface="나눔고딕 Bold" panose="020D0804000000000000" pitchFamily="50" charset="-127"/>
                  <a:ea typeface="나눔고딕 Bold" panose="020D0804000000000000" pitchFamily="50" charset="-127"/>
                  <a:cs typeface="KoPubWorld돋움체 Bold" panose="00000800000000000000" pitchFamily="2" charset="-127"/>
                </a:rPr>
                <a:t> 같이 동물</a:t>
              </a:r>
              <a:r>
                <a:rPr lang="en-US" altLang="ko-KR" sz="1100" dirty="0">
                  <a:solidFill>
                    <a:schemeClr val="bg1">
                      <a:lumMod val="50000"/>
                    </a:schemeClr>
                  </a:solidFill>
                  <a:latin typeface="나눔고딕 Bold" panose="020D0804000000000000" pitchFamily="50" charset="-127"/>
                  <a:ea typeface="나눔고딕 Bold" panose="020D0804000000000000" pitchFamily="50" charset="-127"/>
                  <a:cs typeface="KoPubWorld돋움체 Bold" panose="00000800000000000000" pitchFamily="2" charset="-127"/>
                </a:rPr>
                <a:t>, </a:t>
              </a:r>
              <a:r>
                <a:rPr lang="ko-KR" altLang="en-US" sz="1100" dirty="0">
                  <a:solidFill>
                    <a:schemeClr val="bg1">
                      <a:lumMod val="50000"/>
                    </a:schemeClr>
                  </a:solidFill>
                  <a:latin typeface="나눔고딕 Bold" panose="020D0804000000000000" pitchFamily="50" charset="-127"/>
                  <a:ea typeface="나눔고딕 Bold" panose="020D0804000000000000" pitchFamily="50" charset="-127"/>
                  <a:cs typeface="KoPubWorld돋움체 Bold" panose="00000800000000000000" pitchFamily="2" charset="-127"/>
                </a:rPr>
                <a:t>식물</a:t>
              </a:r>
              <a:r>
                <a:rPr lang="en-US" altLang="ko-KR" sz="1100" dirty="0">
                  <a:solidFill>
                    <a:schemeClr val="bg1">
                      <a:lumMod val="50000"/>
                    </a:schemeClr>
                  </a:solidFill>
                  <a:latin typeface="나눔고딕 Bold" panose="020D0804000000000000" pitchFamily="50" charset="-127"/>
                  <a:ea typeface="나눔고딕 Bold" panose="020D0804000000000000" pitchFamily="50" charset="-127"/>
                  <a:cs typeface="KoPubWorld돋움체 Bold" panose="00000800000000000000" pitchFamily="2" charset="-127"/>
                </a:rPr>
                <a:t>, </a:t>
              </a:r>
              <a:r>
                <a:rPr lang="ko-KR" altLang="en-US" sz="1100" dirty="0">
                  <a:solidFill>
                    <a:schemeClr val="bg1">
                      <a:lumMod val="50000"/>
                    </a:schemeClr>
                  </a:solidFill>
                  <a:latin typeface="나눔고딕 Bold" panose="020D0804000000000000" pitchFamily="50" charset="-127"/>
                  <a:ea typeface="나눔고딕 Bold" panose="020D0804000000000000" pitchFamily="50" charset="-127"/>
                  <a:cs typeface="KoPubWorld돋움체 Bold" panose="00000800000000000000" pitchFamily="2" charset="-127"/>
                </a:rPr>
                <a:t>균류</a:t>
              </a:r>
              <a:r>
                <a:rPr lang="en-US" altLang="ko-KR" sz="1100" dirty="0">
                  <a:solidFill>
                    <a:schemeClr val="bg1">
                      <a:lumMod val="50000"/>
                    </a:schemeClr>
                  </a:solidFill>
                  <a:latin typeface="나눔고딕 Bold" panose="020D0804000000000000" pitchFamily="50" charset="-127"/>
                  <a:ea typeface="나눔고딕 Bold" panose="020D0804000000000000" pitchFamily="50" charset="-127"/>
                  <a:cs typeface="KoPubWorld돋움체 Bold" panose="00000800000000000000" pitchFamily="2" charset="-127"/>
                </a:rPr>
                <a:t>, </a:t>
              </a:r>
              <a:r>
                <a:rPr lang="ko-KR" altLang="en-US" sz="1100" dirty="0">
                  <a:solidFill>
                    <a:schemeClr val="bg1">
                      <a:lumMod val="50000"/>
                    </a:schemeClr>
                  </a:solidFill>
                  <a:latin typeface="나눔고딕 Bold" panose="020D0804000000000000" pitchFamily="50" charset="-127"/>
                  <a:ea typeface="나눔고딕 Bold" panose="020D0804000000000000" pitchFamily="50" charset="-127"/>
                  <a:cs typeface="KoPubWorld돋움체 Bold" panose="00000800000000000000" pitchFamily="2" charset="-127"/>
                </a:rPr>
                <a:t>세균에 속하지 않는 식물을 </a:t>
              </a:r>
              <a:r>
                <a:rPr lang="en-US" altLang="ko-KR" sz="1100" dirty="0">
                  <a:solidFill>
                    <a:schemeClr val="bg1">
                      <a:lumMod val="50000"/>
                    </a:schemeClr>
                  </a:solidFill>
                  <a:latin typeface="나눔고딕 Bold" panose="020D0804000000000000" pitchFamily="50" charset="-127"/>
                  <a:ea typeface="나눔고딕 Bold" panose="020D0804000000000000" pitchFamily="50" charset="-127"/>
                  <a:cs typeface="KoPubWorld돋움체 Bold" panose="00000800000000000000" pitchFamily="2" charset="-127"/>
                </a:rPr>
                <a:t>(           )(</a:t>
              </a:r>
              <a:r>
                <a:rPr lang="ko-KR" altLang="en-US" sz="1100" dirty="0">
                  <a:solidFill>
                    <a:schemeClr val="bg1">
                      <a:lumMod val="50000"/>
                    </a:schemeClr>
                  </a:solidFill>
                  <a:latin typeface="나눔고딕 Bold" panose="020D0804000000000000" pitchFamily="50" charset="-127"/>
                  <a:ea typeface="나눔고딕 Bold" panose="020D0804000000000000" pitchFamily="50" charset="-127"/>
                  <a:cs typeface="KoPubWorld돋움체 Bold" panose="00000800000000000000" pitchFamily="2" charset="-127"/>
                </a:rPr>
                <a:t>이</a:t>
              </a:r>
              <a:r>
                <a:rPr lang="en-US" altLang="ko-KR" sz="1100" dirty="0">
                  <a:solidFill>
                    <a:schemeClr val="bg1">
                      <a:lumMod val="50000"/>
                    </a:schemeClr>
                  </a:solidFill>
                  <a:latin typeface="나눔고딕 Bold" panose="020D0804000000000000" pitchFamily="50" charset="-127"/>
                  <a:ea typeface="나눔고딕 Bold" panose="020D0804000000000000" pitchFamily="50" charset="-127"/>
                  <a:cs typeface="KoPubWorld돋움체 Bold" panose="00000800000000000000" pitchFamily="2" charset="-127"/>
                </a:rPr>
                <a:t>)</a:t>
              </a:r>
              <a:r>
                <a:rPr lang="ko-KR" altLang="en-US" sz="1100" dirty="0">
                  <a:solidFill>
                    <a:schemeClr val="bg1">
                      <a:lumMod val="50000"/>
                    </a:schemeClr>
                  </a:solidFill>
                  <a:latin typeface="나눔고딕 Bold" panose="020D0804000000000000" pitchFamily="50" charset="-127"/>
                  <a:ea typeface="나눔고딕 Bold" panose="020D0804000000000000" pitchFamily="50" charset="-127"/>
                  <a:cs typeface="KoPubWorld돋움체 Bold" panose="00000800000000000000" pitchFamily="2" charset="-127"/>
                </a:rPr>
                <a:t>라고 한다</a:t>
              </a:r>
              <a:r>
                <a:rPr lang="en-US" altLang="ko-KR" sz="1100" dirty="0">
                  <a:solidFill>
                    <a:schemeClr val="bg1">
                      <a:lumMod val="50000"/>
                    </a:schemeClr>
                  </a:solidFill>
                  <a:latin typeface="나눔고딕 Bold" panose="020D0804000000000000" pitchFamily="50" charset="-127"/>
                  <a:ea typeface="나눔고딕 Bold" panose="020D0804000000000000" pitchFamily="50" charset="-127"/>
                  <a:cs typeface="KoPubWorld돋움체 Bold" panose="00000800000000000000" pitchFamily="2" charset="-127"/>
                </a:rPr>
                <a:t>. </a:t>
              </a:r>
              <a:endParaRPr lang="ko-KR" altLang="en-US" sz="1100" dirty="0">
                <a:solidFill>
                  <a:schemeClr val="bg1">
                    <a:lumMod val="50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  <p:sp>
        <p:nvSpPr>
          <p:cNvPr id="13" name="모서리가 둥근 직사각형 38">
            <a:extLst>
              <a:ext uri="{FF2B5EF4-FFF2-40B4-BE49-F238E27FC236}">
                <a16:creationId xmlns:a16="http://schemas.microsoft.com/office/drawing/2014/main" id="{9F22AFF4-3E5A-430E-9DBA-6CD9B2CCD10A}"/>
              </a:ext>
            </a:extLst>
          </p:cNvPr>
          <p:cNvSpPr/>
          <p:nvPr/>
        </p:nvSpPr>
        <p:spPr>
          <a:xfrm>
            <a:off x="392876" y="3405497"/>
            <a:ext cx="8437115" cy="1376053"/>
          </a:xfrm>
          <a:prstGeom prst="roundRect">
            <a:avLst>
              <a:gd name="adj" fmla="val 4516"/>
            </a:avLst>
          </a:prstGeom>
          <a:solidFill>
            <a:schemeClr val="bg1"/>
          </a:solidFill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5725" indent="-85725" fontAlgn="base"/>
            <a:r>
              <a:rPr lang="en-US" altLang="ko-KR" sz="1400" b="1" dirty="0">
                <a:solidFill>
                  <a:schemeClr val="tx1"/>
                </a:solidFill>
              </a:rPr>
              <a:t>3. </a:t>
            </a:r>
            <a:r>
              <a:rPr lang="ko-KR" altLang="en-US" sz="1400" b="1" dirty="0">
                <a:solidFill>
                  <a:schemeClr val="tx1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다음 </a:t>
            </a:r>
            <a:r>
              <a:rPr lang="en-US" altLang="ko-KR" sz="1400" b="1" dirty="0">
                <a:solidFill>
                  <a:schemeClr val="tx1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[</a:t>
            </a:r>
            <a:r>
              <a:rPr lang="ko-KR" altLang="en-US" sz="1400" b="1" dirty="0">
                <a:solidFill>
                  <a:schemeClr val="tx1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보기</a:t>
            </a:r>
            <a:r>
              <a:rPr lang="en-US" altLang="ko-KR" sz="1400" b="1" dirty="0">
                <a:solidFill>
                  <a:schemeClr val="tx1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]</a:t>
            </a:r>
            <a:r>
              <a:rPr lang="ko-KR" altLang="en-US" sz="1400" b="1" dirty="0">
                <a:solidFill>
                  <a:schemeClr val="tx1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는 광학 현미경으로 </a:t>
            </a:r>
            <a:r>
              <a:rPr lang="ko-KR" altLang="en-US" sz="1400" b="1" dirty="0" err="1">
                <a:solidFill>
                  <a:schemeClr val="tx1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해캄을</a:t>
            </a:r>
            <a:r>
              <a:rPr lang="ko-KR" altLang="en-US" sz="1400" b="1" dirty="0">
                <a:solidFill>
                  <a:schemeClr val="tx1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 관찰하는 과정을 나타낸 것입니다</a:t>
            </a:r>
            <a:r>
              <a:rPr lang="en-US" altLang="ko-KR" sz="1400" b="1" dirty="0">
                <a:solidFill>
                  <a:schemeClr val="tx1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  <a:r>
              <a:rPr lang="ko-KR" altLang="en-US" sz="1400" b="1" dirty="0">
                <a:solidFill>
                  <a:schemeClr val="tx1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순서에 맞게 기호를 써봅시다</a:t>
            </a:r>
            <a:r>
              <a:rPr lang="en-US" altLang="ko-KR" sz="1400" b="1" dirty="0">
                <a:solidFill>
                  <a:schemeClr val="tx1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</a:t>
            </a:r>
          </a:p>
          <a:p>
            <a:pPr marL="85725" indent="-85725" fontAlgn="base"/>
            <a:r>
              <a:rPr lang="en-US" altLang="ko-KR" sz="1100" b="1" dirty="0">
                <a:solidFill>
                  <a:schemeClr val="bg1">
                    <a:lumMod val="50000"/>
                  </a:schemeClr>
                </a:solidFill>
              </a:rPr>
              <a:t> </a:t>
            </a:r>
          </a:p>
          <a:p>
            <a:pPr marL="85725" indent="-85725" fontAlgn="base"/>
            <a:endParaRPr lang="en-US" altLang="ko-KR" sz="1100" b="1" dirty="0">
              <a:solidFill>
                <a:schemeClr val="bg1">
                  <a:lumMod val="50000"/>
                </a:schemeClr>
              </a:solidFill>
            </a:endParaRPr>
          </a:p>
          <a:p>
            <a:pPr marL="85725" indent="-85725" fontAlgn="base"/>
            <a:endParaRPr lang="en-US" altLang="ko-KR" sz="1100" b="1" dirty="0">
              <a:solidFill>
                <a:schemeClr val="bg1">
                  <a:lumMod val="50000"/>
                </a:schemeClr>
              </a:solidFill>
            </a:endParaRPr>
          </a:p>
          <a:p>
            <a:pPr marL="85725" indent="-85725" fontAlgn="base"/>
            <a:endParaRPr lang="en-US" altLang="ko-KR" sz="1100" b="1" dirty="0">
              <a:solidFill>
                <a:schemeClr val="bg1">
                  <a:lumMod val="50000"/>
                </a:schemeClr>
              </a:solidFill>
            </a:endParaRPr>
          </a:p>
          <a:p>
            <a:pPr marL="85725" indent="-85725" fontAlgn="base"/>
            <a:endParaRPr lang="en-US" altLang="ko-KR" sz="1100" b="1" dirty="0">
              <a:solidFill>
                <a:schemeClr val="bg1">
                  <a:lumMod val="50000"/>
                </a:schemeClr>
              </a:solidFill>
            </a:endParaRPr>
          </a:p>
          <a:p>
            <a:pPr marL="85725" indent="-85725" fontAlgn="base"/>
            <a:endParaRPr lang="ko-KR" altLang="en-US" sz="11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A2C970B7-8AFB-9EFE-34B3-94C39D5B78BD}"/>
              </a:ext>
            </a:extLst>
          </p:cNvPr>
          <p:cNvSpPr/>
          <p:nvPr/>
        </p:nvSpPr>
        <p:spPr>
          <a:xfrm>
            <a:off x="652790" y="3745932"/>
            <a:ext cx="7272009" cy="88321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reflection blurRad="38100" stA="52000" endA="300" endPos="40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lnSpc>
                <a:spcPct val="120000"/>
              </a:lnSpc>
            </a:pPr>
            <a:r>
              <a:rPr lang="ko-KR" altLang="en-US" sz="11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㉠ 받침 유리와 덮개 유리로 </a:t>
            </a:r>
            <a:r>
              <a:rPr lang="ko-KR" altLang="en-US" sz="1100" b="1" dirty="0" err="1">
                <a:solidFill>
                  <a:schemeClr val="bg1">
                    <a:lumMod val="50000"/>
                  </a:schemeClr>
                </a:solidFill>
                <a:latin typeface="+mn-ea"/>
              </a:rPr>
              <a:t>해캄</a:t>
            </a:r>
            <a:r>
              <a:rPr lang="ko-KR" altLang="en-US" sz="11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 표본을 만든다</a:t>
            </a:r>
            <a:r>
              <a:rPr lang="en-US" altLang="ko-KR" sz="11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. </a:t>
            </a:r>
            <a:endParaRPr lang="ko-KR" altLang="en-US" sz="1100" b="1" dirty="0">
              <a:solidFill>
                <a:schemeClr val="bg1">
                  <a:lumMod val="50000"/>
                </a:schemeClr>
              </a:solidFill>
              <a:latin typeface="+mn-ea"/>
            </a:endParaRPr>
          </a:p>
          <a:p>
            <a:pPr fontAlgn="base">
              <a:lnSpc>
                <a:spcPct val="120000"/>
              </a:lnSpc>
            </a:pPr>
            <a:r>
              <a:rPr lang="ko-KR" altLang="en-US" sz="11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㉡ 접안렌즈로 </a:t>
            </a:r>
            <a:r>
              <a:rPr lang="ko-KR" altLang="en-US" sz="1100" b="1" dirty="0" err="1">
                <a:solidFill>
                  <a:schemeClr val="bg1">
                    <a:lumMod val="50000"/>
                  </a:schemeClr>
                </a:solidFill>
                <a:latin typeface="+mn-ea"/>
              </a:rPr>
              <a:t>해캄</a:t>
            </a:r>
            <a:r>
              <a:rPr lang="ko-KR" altLang="en-US" sz="11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 표본을 관찰하면서 관찰한 내용을 기록한다</a:t>
            </a:r>
            <a:r>
              <a:rPr lang="en-US" altLang="ko-KR" sz="11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. </a:t>
            </a:r>
            <a:endParaRPr lang="ko-KR" altLang="en-US" sz="1100" b="1" dirty="0">
              <a:solidFill>
                <a:schemeClr val="bg1">
                  <a:lumMod val="50000"/>
                </a:schemeClr>
              </a:solidFill>
              <a:latin typeface="+mn-ea"/>
            </a:endParaRPr>
          </a:p>
          <a:p>
            <a:pPr fontAlgn="base">
              <a:lnSpc>
                <a:spcPct val="120000"/>
              </a:lnSpc>
            </a:pPr>
            <a:r>
              <a:rPr lang="ko-KR" altLang="en-US" sz="11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㉢ 접안렌즈로 </a:t>
            </a:r>
            <a:r>
              <a:rPr lang="ko-KR" altLang="en-US" sz="1100" b="1" dirty="0" err="1">
                <a:solidFill>
                  <a:schemeClr val="bg1">
                    <a:lumMod val="50000"/>
                  </a:schemeClr>
                </a:solidFill>
                <a:latin typeface="+mn-ea"/>
              </a:rPr>
              <a:t>해캄</a:t>
            </a:r>
            <a:r>
              <a:rPr lang="ko-KR" altLang="en-US" sz="11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 표본을 보면서 </a:t>
            </a:r>
            <a:r>
              <a:rPr lang="ko-KR" altLang="en-US" sz="1100" b="1" dirty="0" err="1">
                <a:solidFill>
                  <a:schemeClr val="bg1">
                    <a:lumMod val="50000"/>
                  </a:schemeClr>
                </a:solidFill>
                <a:latin typeface="+mn-ea"/>
              </a:rPr>
              <a:t>조동</a:t>
            </a:r>
            <a:r>
              <a:rPr lang="ko-KR" altLang="en-US" sz="11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 나사와 미동 나사로 초점을 맞춘다</a:t>
            </a:r>
            <a:r>
              <a:rPr lang="en-US" altLang="ko-KR" sz="11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. </a:t>
            </a:r>
            <a:endParaRPr lang="ko-KR" altLang="en-US" sz="1100" b="1" dirty="0">
              <a:solidFill>
                <a:schemeClr val="bg1">
                  <a:lumMod val="50000"/>
                </a:schemeClr>
              </a:solidFill>
              <a:latin typeface="+mn-ea"/>
            </a:endParaRPr>
          </a:p>
          <a:p>
            <a:pPr fontAlgn="base">
              <a:lnSpc>
                <a:spcPct val="120000"/>
              </a:lnSpc>
            </a:pPr>
            <a:r>
              <a:rPr lang="ko-KR" altLang="en-US" sz="11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㉣ </a:t>
            </a:r>
            <a:r>
              <a:rPr lang="ko-KR" altLang="en-US" sz="1100" b="1" dirty="0" err="1">
                <a:solidFill>
                  <a:schemeClr val="bg1">
                    <a:lumMod val="50000"/>
                  </a:schemeClr>
                </a:solidFill>
                <a:latin typeface="+mn-ea"/>
              </a:rPr>
              <a:t>해캄</a:t>
            </a:r>
            <a:r>
              <a:rPr lang="ko-KR" altLang="en-US" sz="11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 표본을 </a:t>
            </a:r>
            <a:r>
              <a:rPr lang="ko-KR" altLang="en-US" sz="1100" b="1" dirty="0" err="1">
                <a:solidFill>
                  <a:schemeClr val="bg1">
                    <a:lumMod val="50000"/>
                  </a:schemeClr>
                </a:solidFill>
                <a:latin typeface="+mn-ea"/>
              </a:rPr>
              <a:t>재물대</a:t>
            </a:r>
            <a:r>
              <a:rPr lang="ko-KR" altLang="en-US" sz="11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 위에 올려놓고 대물렌즈를 </a:t>
            </a:r>
            <a:r>
              <a:rPr lang="ko-KR" altLang="en-US" sz="1100" b="1" dirty="0" err="1">
                <a:solidFill>
                  <a:schemeClr val="bg1">
                    <a:lumMod val="50000"/>
                  </a:schemeClr>
                </a:solidFill>
                <a:latin typeface="+mn-ea"/>
              </a:rPr>
              <a:t>해캄</a:t>
            </a:r>
            <a:r>
              <a:rPr lang="ko-KR" altLang="en-US" sz="11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 표본에 가까워지게 조정한다</a:t>
            </a:r>
            <a:r>
              <a:rPr lang="en-US" altLang="ko-KR" sz="11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. </a:t>
            </a:r>
            <a:endParaRPr lang="ko-KR" altLang="en-US" sz="1100" b="1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15" name="자유형: 도형 14">
            <a:extLst>
              <a:ext uri="{FF2B5EF4-FFF2-40B4-BE49-F238E27FC236}">
                <a16:creationId xmlns:a16="http://schemas.microsoft.com/office/drawing/2014/main" id="{510EAC70-9B79-4B44-256C-166610E23839}"/>
              </a:ext>
            </a:extLst>
          </p:cNvPr>
          <p:cNvSpPr/>
          <p:nvPr/>
        </p:nvSpPr>
        <p:spPr>
          <a:xfrm flipV="1">
            <a:off x="-1" y="1142798"/>
            <a:ext cx="7772401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E7C71C8-5421-382C-1B0E-C8828D654AEF}"/>
              </a:ext>
            </a:extLst>
          </p:cNvPr>
          <p:cNvSpPr txBox="1"/>
          <p:nvPr/>
        </p:nvSpPr>
        <p:spPr>
          <a:xfrm>
            <a:off x="276305" y="907762"/>
            <a:ext cx="7312105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다양한 생물과 우리 생활 학습 내용 정리하기</a:t>
            </a:r>
          </a:p>
        </p:txBody>
      </p:sp>
    </p:spTree>
    <p:extLst>
      <p:ext uri="{BB962C8B-B14F-4D97-AF65-F5344CB8AC3E}">
        <p14:creationId xmlns:p14="http://schemas.microsoft.com/office/powerpoint/2010/main" val="4870814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과학시간</a:t>
            </a:r>
            <a:r>
              <a:rPr lang="en-US" altLang="ko-KR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(2)</a:t>
            </a: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9047C1A5-1D37-4853-8A29-A155806D99D2}"/>
              </a:ext>
            </a:extLst>
          </p:cNvPr>
          <p:cNvSpPr/>
          <p:nvPr/>
        </p:nvSpPr>
        <p:spPr>
          <a:xfrm flipV="1">
            <a:off x="-1" y="1142798"/>
            <a:ext cx="7478714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6305" y="907762"/>
            <a:ext cx="6962695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정리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다양한 생물과 우리 생활 활동 결과 반성하기</a:t>
            </a:r>
          </a:p>
        </p:txBody>
      </p:sp>
      <p:sp>
        <p:nvSpPr>
          <p:cNvPr id="27" name="Rectangle 304">
            <a:extLst>
              <a:ext uri="{FF2B5EF4-FFF2-40B4-BE49-F238E27FC236}">
                <a16:creationId xmlns:a16="http://schemas.microsoft.com/office/drawing/2014/main" id="{46A0C31E-CC0B-09E0-7C26-40CD249AA4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0882" y="1388053"/>
            <a:ext cx="8080241" cy="777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다양한 생물과 우리 생활 활동 과정에서 잘 해결하지 못한 문제를 기록하고 다시 정답과 내용을 알아 봅시다</a:t>
            </a:r>
            <a:r>
              <a:rPr kumimoji="0" lang="en-US" altLang="ko-KR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</a:p>
        </p:txBody>
      </p:sp>
      <p:grpSp>
        <p:nvGrpSpPr>
          <p:cNvPr id="41" name="그룹 40">
            <a:extLst>
              <a:ext uri="{FF2B5EF4-FFF2-40B4-BE49-F238E27FC236}">
                <a16:creationId xmlns:a16="http://schemas.microsoft.com/office/drawing/2014/main" id="{97695922-B75A-8BFA-22A5-DF0F28C11413}"/>
              </a:ext>
            </a:extLst>
          </p:cNvPr>
          <p:cNvGrpSpPr/>
          <p:nvPr/>
        </p:nvGrpSpPr>
        <p:grpSpPr>
          <a:xfrm>
            <a:off x="381000" y="1576660"/>
            <a:ext cx="259914" cy="307777"/>
            <a:chOff x="408987" y="1604385"/>
            <a:chExt cx="137448" cy="170208"/>
          </a:xfrm>
        </p:grpSpPr>
        <p:sp>
          <p:nvSpPr>
            <p:cNvPr id="42" name="사각형: 잘린 대각선 방향 모서리 56">
              <a:extLst>
                <a:ext uri="{FF2B5EF4-FFF2-40B4-BE49-F238E27FC236}">
                  <a16:creationId xmlns:a16="http://schemas.microsoft.com/office/drawing/2014/main" id="{550D5A62-347F-DBB4-0300-519FACE14721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34FBD37A-B400-E0D0-F69B-5DC76861F8ED}"/>
                </a:ext>
              </a:extLst>
            </p:cNvPr>
            <p:cNvSpPr txBox="1"/>
            <p:nvPr/>
          </p:nvSpPr>
          <p:spPr>
            <a:xfrm>
              <a:off x="408987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  <p:grpSp>
        <p:nvGrpSpPr>
          <p:cNvPr id="5" name="그룹 4">
            <a:extLst>
              <a:ext uri="{FF2B5EF4-FFF2-40B4-BE49-F238E27FC236}">
                <a16:creationId xmlns:a16="http://schemas.microsoft.com/office/drawing/2014/main" id="{A9FA79A4-9EE2-F58E-13C1-FB5A26ADD874}"/>
              </a:ext>
            </a:extLst>
          </p:cNvPr>
          <p:cNvGrpSpPr/>
          <p:nvPr/>
        </p:nvGrpSpPr>
        <p:grpSpPr>
          <a:xfrm>
            <a:off x="640914" y="2239187"/>
            <a:ext cx="7901609" cy="612538"/>
            <a:chOff x="404191" y="1432145"/>
            <a:chExt cx="8347207" cy="612538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F6AA469D-E221-59FC-EA09-A415EA11C144}"/>
                </a:ext>
              </a:extLst>
            </p:cNvPr>
            <p:cNvSpPr txBox="1"/>
            <p:nvPr/>
          </p:nvSpPr>
          <p:spPr>
            <a:xfrm>
              <a:off x="670882" y="1459908"/>
              <a:ext cx="808051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atinLnBrk="0"/>
              <a:r>
                <a:rPr lang="ko-KR" altLang="en-US" sz="1600" dirty="0" err="1">
                  <a:latin typeface="나눔고딕 Bold" panose="020D0804000000000000" pitchFamily="50" charset="-127"/>
                  <a:ea typeface="나눔고딕 Bold" panose="020D0804000000000000" pitchFamily="50" charset="-127"/>
                  <a:cs typeface="KoPubWorld돋움체 Bold" panose="00000800000000000000" pitchFamily="2" charset="-127"/>
                </a:rPr>
                <a:t>다이노</a:t>
              </a:r>
              <a:r>
                <a:rPr lang="ko-KR" altLang="en-US" sz="1600" dirty="0">
                  <a:latin typeface="나눔고딕 Bold" panose="020D0804000000000000" pitchFamily="50" charset="-127"/>
                  <a:ea typeface="나눔고딕 Bold" panose="020D0804000000000000" pitchFamily="50" charset="-127"/>
                  <a:cs typeface="KoPubWorld돋움체 Bold" panose="00000800000000000000" pitchFamily="2" charset="-127"/>
                </a:rPr>
                <a:t> 타워 게임을 통해 풀었던 </a:t>
              </a:r>
              <a:r>
                <a:rPr lang="en-US" altLang="ko-KR" sz="1600" dirty="0">
                  <a:latin typeface="나눔고딕 Bold" panose="020D0804000000000000" pitchFamily="50" charset="-127"/>
                  <a:ea typeface="나눔고딕 Bold" panose="020D0804000000000000" pitchFamily="50" charset="-127"/>
                  <a:cs typeface="KoPubWorld돋움체 Bold" panose="00000800000000000000" pitchFamily="2" charset="-127"/>
                </a:rPr>
                <a:t>‘</a:t>
              </a:r>
              <a:r>
                <a:rPr lang="ko-KR" altLang="en-US" sz="1600" dirty="0">
                  <a:latin typeface="나눔고딕 Bold" panose="020D0804000000000000" pitchFamily="50" charset="-127"/>
                  <a:ea typeface="나눔고딕 Bold" panose="020D0804000000000000" pitchFamily="50" charset="-127"/>
                  <a:cs typeface="KoPubWorld돋움체 Bold" panose="00000800000000000000" pitchFamily="2" charset="-127"/>
                </a:rPr>
                <a:t>다양한 생물과 우리 생활</a:t>
              </a:r>
              <a:r>
                <a:rPr lang="en-US" altLang="ko-KR" sz="1600" dirty="0">
                  <a:latin typeface="나눔고딕 Bold" panose="020D0804000000000000" pitchFamily="50" charset="-127"/>
                  <a:ea typeface="나눔고딕 Bold" panose="020D0804000000000000" pitchFamily="50" charset="-127"/>
                  <a:cs typeface="KoPubWorld돋움체 Bold" panose="00000800000000000000" pitchFamily="2" charset="-127"/>
                </a:rPr>
                <a:t>’ </a:t>
              </a:r>
              <a:r>
                <a:rPr lang="ko-KR" altLang="en-US" sz="1600" dirty="0">
                  <a:latin typeface="나눔고딕 Bold" panose="020D0804000000000000" pitchFamily="50" charset="-127"/>
                  <a:ea typeface="나눔고딕 Bold" panose="020D0804000000000000" pitchFamily="50" charset="-127"/>
                  <a:cs typeface="KoPubWorld돋움체 Bold" panose="00000800000000000000" pitchFamily="2" charset="-127"/>
                </a:rPr>
                <a:t>단원의 정리 문제 중 기억에 남거나 잘 해결하지 못한 문제가 있다면 기록해 봅시다</a:t>
              </a:r>
              <a:r>
                <a:rPr lang="en-US" altLang="ko-KR" sz="1600" dirty="0">
                  <a:latin typeface="나눔고딕 Bold" panose="020D0804000000000000" pitchFamily="50" charset="-127"/>
                  <a:ea typeface="나눔고딕 Bold" panose="020D0804000000000000" pitchFamily="50" charset="-127"/>
                  <a:cs typeface="KoPubWorld돋움체 Bold" panose="00000800000000000000" pitchFamily="2" charset="-127"/>
                </a:rPr>
                <a:t>. </a:t>
              </a:r>
              <a:endParaRPr lang="ko-KR" altLang="en-US" sz="16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  <p:pic>
          <p:nvPicPr>
            <p:cNvPr id="7" name="Picture 1">
              <a:extLst>
                <a:ext uri="{FF2B5EF4-FFF2-40B4-BE49-F238E27FC236}">
                  <a16:creationId xmlns:a16="http://schemas.microsoft.com/office/drawing/2014/main" id="{4D91961E-641E-E80F-21E7-C2AB27C4D37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04191" y="1432145"/>
              <a:ext cx="361950" cy="522732"/>
            </a:xfrm>
            <a:prstGeom prst="rect">
              <a:avLst/>
            </a:prstGeom>
            <a:noFill/>
            <a:ln>
              <a:noFill/>
            </a:ln>
            <a:effectLst/>
          </p:spPr>
        </p:pic>
      </p:grpSp>
      <p:graphicFrame>
        <p:nvGraphicFramePr>
          <p:cNvPr id="9" name="표 9">
            <a:extLst>
              <a:ext uri="{FF2B5EF4-FFF2-40B4-BE49-F238E27FC236}">
                <a16:creationId xmlns:a16="http://schemas.microsoft.com/office/drawing/2014/main" id="{D6EB6A77-4603-0C43-7881-72C774F83F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3625667"/>
              </p:ext>
            </p:extLst>
          </p:nvPr>
        </p:nvGraphicFramePr>
        <p:xfrm>
          <a:off x="670882" y="2878300"/>
          <a:ext cx="7711118" cy="2103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55559">
                  <a:extLst>
                    <a:ext uri="{9D8B030D-6E8A-4147-A177-3AD203B41FA5}">
                      <a16:colId xmlns:a16="http://schemas.microsoft.com/office/drawing/2014/main" val="2241271683"/>
                    </a:ext>
                  </a:extLst>
                </a:gridCol>
                <a:gridCol w="3855559">
                  <a:extLst>
                    <a:ext uri="{9D8B030D-6E8A-4147-A177-3AD203B41FA5}">
                      <a16:colId xmlns:a16="http://schemas.microsoft.com/office/drawing/2014/main" val="545952981"/>
                    </a:ext>
                  </a:extLst>
                </a:gridCol>
              </a:tblGrid>
              <a:tr h="197945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spc="-15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문장 유형 </a:t>
                      </a:r>
                      <a:r>
                        <a:rPr lang="en-US" altLang="ko-KR" sz="1200" spc="-15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: 5-1 5. </a:t>
                      </a:r>
                      <a:r>
                        <a:rPr lang="ko-KR" altLang="en-US" sz="1200" spc="-15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다양한 생물과 우리 생활</a:t>
                      </a:r>
                      <a:endParaRPr lang="en-US" altLang="ko-KR" sz="1200" spc="-15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latinLnBrk="1"/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다음 중 버섯에 대한 설명으로 옳은 것은 무엇인가요</a:t>
                      </a:r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?</a:t>
                      </a:r>
                    </a:p>
                    <a:p>
                      <a:pPr latinLnBrk="1"/>
                      <a:br>
                        <a:rPr lang="en-US" altLang="ko-KR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</a:br>
                      <a:br>
                        <a:rPr lang="en-US" altLang="ko-KR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</a:br>
                      <a:br>
                        <a:rPr lang="en-US" altLang="ko-KR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</a:br>
                      <a:br>
                        <a:rPr lang="en-US" altLang="ko-KR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</a:br>
                      <a:br>
                        <a:rPr lang="en-US" altLang="ko-KR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</a:br>
                      <a:r>
                        <a:rPr lang="ko-KR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난이도 </a:t>
                      </a:r>
                      <a:r>
                        <a:rPr lang="en-US" altLang="ko-KR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: </a:t>
                      </a:r>
                      <a:r>
                        <a:rPr lang="ko-KR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★★</a:t>
                      </a:r>
                      <a:endParaRPr lang="en-US" altLang="ko-KR" sz="12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latinLnBrk="1"/>
                      <a:r>
                        <a:rPr lang="ko-KR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정    답 </a:t>
                      </a:r>
                      <a:r>
                        <a:rPr lang="en-US" altLang="ko-KR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: </a:t>
                      </a:r>
                      <a:r>
                        <a:rPr lang="ko-KR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③</a:t>
                      </a:r>
                      <a:br>
                        <a:rPr lang="en-US" altLang="ko-KR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</a:br>
                      <a:r>
                        <a:rPr lang="ko-KR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해    설 </a:t>
                      </a:r>
                      <a:r>
                        <a:rPr lang="en-US" altLang="ko-KR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: </a:t>
                      </a:r>
                      <a:r>
                        <a:rPr lang="ko-KR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버섯은 </a:t>
                      </a:r>
                      <a:r>
                        <a:rPr lang="ko-KR" altLang="en-US" sz="1200" b="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윗</a:t>
                      </a:r>
                      <a:r>
                        <a:rPr lang="ko-KR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부분 안쪽에 주름이 많고 깊이 </a:t>
                      </a:r>
                      <a:r>
                        <a:rPr lang="ko-KR" altLang="en-US" sz="1200" b="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파여있습니다</a:t>
                      </a:r>
                      <a:r>
                        <a:rPr lang="en-US" altLang="ko-KR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. </a:t>
                      </a:r>
                      <a:r>
                        <a:rPr lang="ko-KR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따뜻하고 축축한 환경에서 잘 자랍니다</a:t>
                      </a:r>
                      <a:r>
                        <a:rPr lang="en-US" altLang="ko-KR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.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110642" marR="11064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marL="110642" marR="110642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4835198"/>
                  </a:ext>
                </a:extLst>
              </a:tr>
            </a:tbl>
          </a:graphicData>
        </a:graphic>
      </p:graphicFrame>
      <p:sp>
        <p:nvSpPr>
          <p:cNvPr id="25" name="직사각형 24">
            <a:extLst>
              <a:ext uri="{FF2B5EF4-FFF2-40B4-BE49-F238E27FC236}">
                <a16:creationId xmlns:a16="http://schemas.microsoft.com/office/drawing/2014/main" id="{DAF7C36B-815C-BEA0-43A8-2F041596B20C}"/>
              </a:ext>
            </a:extLst>
          </p:cNvPr>
          <p:cNvSpPr/>
          <p:nvPr/>
        </p:nvSpPr>
        <p:spPr>
          <a:xfrm>
            <a:off x="762000" y="3299791"/>
            <a:ext cx="2590800" cy="8743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lnSpc>
                <a:spcPct val="120000"/>
              </a:lnSpc>
            </a:pPr>
            <a:r>
              <a:rPr lang="ko-KR" altLang="en-US" sz="11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① 식물이다</a:t>
            </a:r>
            <a:r>
              <a:rPr lang="en-US" altLang="ko-KR" sz="11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.</a:t>
            </a:r>
          </a:p>
          <a:p>
            <a:pPr fontAlgn="base">
              <a:lnSpc>
                <a:spcPct val="120000"/>
              </a:lnSpc>
            </a:pPr>
            <a:r>
              <a:rPr lang="en-US" altLang="ko-KR" sz="11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② </a:t>
            </a:r>
            <a:r>
              <a:rPr lang="ko-KR" altLang="en-US" sz="11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스스로 양분을 만든다</a:t>
            </a:r>
            <a:r>
              <a:rPr lang="en-US" altLang="ko-KR" sz="11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.</a:t>
            </a:r>
          </a:p>
          <a:p>
            <a:pPr fontAlgn="base">
              <a:lnSpc>
                <a:spcPct val="120000"/>
              </a:lnSpc>
            </a:pPr>
            <a:r>
              <a:rPr lang="en-US" altLang="ko-KR" sz="11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③ </a:t>
            </a:r>
            <a:r>
              <a:rPr lang="ko-KR" altLang="en-US" sz="1100" b="1" dirty="0" err="1">
                <a:solidFill>
                  <a:schemeClr val="bg1">
                    <a:lumMod val="50000"/>
                  </a:schemeClr>
                </a:solidFill>
                <a:latin typeface="+mn-ea"/>
              </a:rPr>
              <a:t>윗</a:t>
            </a:r>
            <a:r>
              <a:rPr lang="ko-KR" altLang="en-US" sz="11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 부분 안쪽에 주름이 많다</a:t>
            </a:r>
            <a:r>
              <a:rPr lang="en-US" altLang="ko-KR" sz="11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.</a:t>
            </a:r>
          </a:p>
          <a:p>
            <a:pPr fontAlgn="base">
              <a:lnSpc>
                <a:spcPct val="120000"/>
              </a:lnSpc>
            </a:pPr>
            <a:r>
              <a:rPr lang="en-US" altLang="ko-KR" sz="11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④ </a:t>
            </a:r>
            <a:r>
              <a:rPr lang="ko-KR" altLang="en-US" sz="11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따뜻하고 건조한 곳에서 잘 자란다</a:t>
            </a:r>
            <a:r>
              <a:rPr lang="en-US" altLang="ko-KR" sz="11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507543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과학시간</a:t>
            </a:r>
            <a:r>
              <a:rPr lang="en-US" altLang="ko-KR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(2)</a:t>
            </a: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9047C1A5-1D37-4853-8A29-A155806D99D2}"/>
              </a:ext>
            </a:extLst>
          </p:cNvPr>
          <p:cNvSpPr/>
          <p:nvPr/>
        </p:nvSpPr>
        <p:spPr>
          <a:xfrm flipV="1">
            <a:off x="-1" y="1142798"/>
            <a:ext cx="7086601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6305" y="969317"/>
            <a:ext cx="65976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정리</a:t>
            </a:r>
            <a:r>
              <a:rPr lang="en-US" altLang="ko-KR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다양한 생물과 우리 생활 활동 결과 반성하기</a:t>
            </a:r>
          </a:p>
        </p:txBody>
      </p:sp>
      <p:sp>
        <p:nvSpPr>
          <p:cNvPr id="27" name="Rectangle 304">
            <a:extLst>
              <a:ext uri="{FF2B5EF4-FFF2-40B4-BE49-F238E27FC236}">
                <a16:creationId xmlns:a16="http://schemas.microsoft.com/office/drawing/2014/main" id="{46A0C31E-CC0B-09E0-7C26-40CD249AA4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0882" y="1504950"/>
            <a:ext cx="9082718" cy="417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문제를 해결하며 어려웠던 문제에 대해 이야기 나누고 나의 학습 결과를 반성해 봅시다</a:t>
            </a:r>
            <a:r>
              <a:rPr kumimoji="0" lang="en-US" altLang="ko-KR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</a:t>
            </a:r>
          </a:p>
        </p:txBody>
      </p:sp>
      <p:grpSp>
        <p:nvGrpSpPr>
          <p:cNvPr id="41" name="그룹 40">
            <a:extLst>
              <a:ext uri="{FF2B5EF4-FFF2-40B4-BE49-F238E27FC236}">
                <a16:creationId xmlns:a16="http://schemas.microsoft.com/office/drawing/2014/main" id="{97695922-B75A-8BFA-22A5-DF0F28C11413}"/>
              </a:ext>
            </a:extLst>
          </p:cNvPr>
          <p:cNvGrpSpPr/>
          <p:nvPr/>
        </p:nvGrpSpPr>
        <p:grpSpPr>
          <a:xfrm>
            <a:off x="381000" y="1576660"/>
            <a:ext cx="259914" cy="307777"/>
            <a:chOff x="408987" y="1604385"/>
            <a:chExt cx="137448" cy="170208"/>
          </a:xfrm>
        </p:grpSpPr>
        <p:sp>
          <p:nvSpPr>
            <p:cNvPr id="42" name="사각형: 잘린 대각선 방향 모서리 56">
              <a:extLst>
                <a:ext uri="{FF2B5EF4-FFF2-40B4-BE49-F238E27FC236}">
                  <a16:creationId xmlns:a16="http://schemas.microsoft.com/office/drawing/2014/main" id="{550D5A62-347F-DBB4-0300-519FACE14721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34FBD37A-B400-E0D0-F69B-5DC76861F8ED}"/>
                </a:ext>
              </a:extLst>
            </p:cNvPr>
            <p:cNvSpPr txBox="1"/>
            <p:nvPr/>
          </p:nvSpPr>
          <p:spPr>
            <a:xfrm>
              <a:off x="408987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  <p:grpSp>
        <p:nvGrpSpPr>
          <p:cNvPr id="4" name="그룹 3">
            <a:extLst>
              <a:ext uri="{FF2B5EF4-FFF2-40B4-BE49-F238E27FC236}">
                <a16:creationId xmlns:a16="http://schemas.microsoft.com/office/drawing/2014/main" id="{4393E180-8473-F9D8-B805-F1A58E0FC8A1}"/>
              </a:ext>
            </a:extLst>
          </p:cNvPr>
          <p:cNvGrpSpPr/>
          <p:nvPr/>
        </p:nvGrpSpPr>
        <p:grpSpPr>
          <a:xfrm>
            <a:off x="640914" y="2239187"/>
            <a:ext cx="7901609" cy="600956"/>
            <a:chOff x="404191" y="1432145"/>
            <a:chExt cx="8347207" cy="600956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BA910600-F8B7-83CE-4FD2-94DB7D62C383}"/>
                </a:ext>
              </a:extLst>
            </p:cNvPr>
            <p:cNvSpPr txBox="1"/>
            <p:nvPr/>
          </p:nvSpPr>
          <p:spPr>
            <a:xfrm>
              <a:off x="670882" y="1448326"/>
              <a:ext cx="808051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atinLnBrk="0"/>
              <a:r>
                <a:rPr lang="ko-KR" altLang="en-US" sz="1600" dirty="0" err="1">
                  <a:latin typeface="나눔고딕 Bold" panose="020D0804000000000000" pitchFamily="50" charset="-127"/>
                  <a:ea typeface="나눔고딕 Bold" panose="020D0804000000000000" pitchFamily="50" charset="-127"/>
                  <a:cs typeface="KoPubWorld돋움체 Bold" panose="00000800000000000000" pitchFamily="2" charset="-127"/>
                </a:rPr>
                <a:t>다이노</a:t>
              </a:r>
              <a:r>
                <a:rPr lang="ko-KR" altLang="en-US" sz="1600" dirty="0">
                  <a:latin typeface="나눔고딕 Bold" panose="020D0804000000000000" pitchFamily="50" charset="-127"/>
                  <a:ea typeface="나눔고딕 Bold" panose="020D0804000000000000" pitchFamily="50" charset="-127"/>
                  <a:cs typeface="KoPubWorld돋움체 Bold" panose="00000800000000000000" pitchFamily="2" charset="-127"/>
                </a:rPr>
                <a:t> 타워 게임과 교과서</a:t>
              </a:r>
              <a:r>
                <a:rPr lang="en-US" altLang="ko-KR" sz="1600" dirty="0">
                  <a:latin typeface="나눔고딕 Bold" panose="020D0804000000000000" pitchFamily="50" charset="-127"/>
                  <a:ea typeface="나눔고딕 Bold" panose="020D0804000000000000" pitchFamily="50" charset="-127"/>
                  <a:cs typeface="KoPubWorld돋움체 Bold" panose="00000800000000000000" pitchFamily="2" charset="-127"/>
                </a:rPr>
                <a:t>, </a:t>
              </a:r>
              <a:r>
                <a:rPr lang="ko-KR" altLang="en-US" sz="1600" dirty="0">
                  <a:latin typeface="나눔고딕 Bold" panose="020D0804000000000000" pitchFamily="50" charset="-127"/>
                  <a:ea typeface="나눔고딕 Bold" panose="020D0804000000000000" pitchFamily="50" charset="-127"/>
                  <a:cs typeface="KoPubWorld돋움체 Bold" panose="00000800000000000000" pitchFamily="2" charset="-127"/>
                </a:rPr>
                <a:t>실험관찰 문제를 해결하면서 </a:t>
              </a:r>
              <a:r>
                <a:rPr lang="en-US" altLang="ko-KR" sz="1600" dirty="0">
                  <a:latin typeface="나눔고딕 Bold" panose="020D0804000000000000" pitchFamily="50" charset="-127"/>
                  <a:ea typeface="나눔고딕 Bold" panose="020D0804000000000000" pitchFamily="50" charset="-127"/>
                  <a:cs typeface="KoPubWorld돋움체 Bold" panose="00000800000000000000" pitchFamily="2" charset="-127"/>
                </a:rPr>
                <a:t>‘</a:t>
              </a:r>
              <a:r>
                <a:rPr lang="ko-KR" altLang="en-US" sz="1600" dirty="0">
                  <a:latin typeface="나눔고딕 Bold" panose="020D0804000000000000" pitchFamily="50" charset="-127"/>
                  <a:ea typeface="나눔고딕 Bold" panose="020D0804000000000000" pitchFamily="50" charset="-127"/>
                  <a:cs typeface="KoPubWorld돋움체 Bold" panose="00000800000000000000" pitchFamily="2" charset="-127"/>
                </a:rPr>
                <a:t>다양한 생물과 우리 생활</a:t>
              </a:r>
              <a:r>
                <a:rPr lang="en-US" altLang="ko-KR" sz="1600" dirty="0">
                  <a:latin typeface="나눔고딕 Bold" panose="020D0804000000000000" pitchFamily="50" charset="-127"/>
                  <a:ea typeface="나눔고딕 Bold" panose="020D0804000000000000" pitchFamily="50" charset="-127"/>
                  <a:cs typeface="KoPubWorld돋움체 Bold" panose="00000800000000000000" pitchFamily="2" charset="-127"/>
                </a:rPr>
                <a:t>‘ </a:t>
              </a:r>
              <a:r>
                <a:rPr lang="ko-KR" altLang="en-US" sz="1600" dirty="0">
                  <a:latin typeface="나눔고딕 Bold" panose="020D0804000000000000" pitchFamily="50" charset="-127"/>
                  <a:ea typeface="나눔고딕 Bold" panose="020D0804000000000000" pitchFamily="50" charset="-127"/>
                  <a:cs typeface="KoPubWorld돋움체 Bold" panose="00000800000000000000" pitchFamily="2" charset="-127"/>
                </a:rPr>
                <a:t>단원에 대한 나의 성취도를 스스로 평가하고 반성해 봅시다</a:t>
              </a:r>
              <a:r>
                <a:rPr lang="en-US" altLang="ko-KR" sz="1600" dirty="0">
                  <a:latin typeface="나눔고딕 Bold" panose="020D0804000000000000" pitchFamily="50" charset="-127"/>
                  <a:ea typeface="나눔고딕 Bold" panose="020D0804000000000000" pitchFamily="50" charset="-127"/>
                  <a:cs typeface="KoPubWorld돋움체 Bold" panose="00000800000000000000" pitchFamily="2" charset="-127"/>
                </a:rPr>
                <a:t>.</a:t>
              </a:r>
              <a:endParaRPr lang="ko-KR" altLang="en-US" sz="16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  <p:pic>
          <p:nvPicPr>
            <p:cNvPr id="6" name="Picture 1">
              <a:extLst>
                <a:ext uri="{FF2B5EF4-FFF2-40B4-BE49-F238E27FC236}">
                  <a16:creationId xmlns:a16="http://schemas.microsoft.com/office/drawing/2014/main" id="{FBB5A56C-2A4E-2C67-66A1-46D65BF79D4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04191" y="1432145"/>
              <a:ext cx="361950" cy="522732"/>
            </a:xfrm>
            <a:prstGeom prst="rect">
              <a:avLst/>
            </a:prstGeom>
            <a:noFill/>
            <a:ln>
              <a:noFill/>
            </a:ln>
            <a:effectLst/>
          </p:spPr>
        </p:pic>
      </p:grpSp>
      <p:graphicFrame>
        <p:nvGraphicFramePr>
          <p:cNvPr id="7" name="표 7">
            <a:extLst>
              <a:ext uri="{FF2B5EF4-FFF2-40B4-BE49-F238E27FC236}">
                <a16:creationId xmlns:a16="http://schemas.microsoft.com/office/drawing/2014/main" id="{C8BBF9EC-9BE4-5127-C68C-3DB9BC045CB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1855422"/>
              </p:ext>
            </p:extLst>
          </p:nvPr>
        </p:nvGraphicFramePr>
        <p:xfrm>
          <a:off x="670882" y="2886743"/>
          <a:ext cx="8080241" cy="174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05718">
                  <a:extLst>
                    <a:ext uri="{9D8B030D-6E8A-4147-A177-3AD203B41FA5}">
                      <a16:colId xmlns:a16="http://schemas.microsoft.com/office/drawing/2014/main" val="361195499"/>
                    </a:ext>
                  </a:extLst>
                </a:gridCol>
                <a:gridCol w="5474523">
                  <a:extLst>
                    <a:ext uri="{9D8B030D-6E8A-4147-A177-3AD203B41FA5}">
                      <a16:colId xmlns:a16="http://schemas.microsoft.com/office/drawing/2014/main" val="120955645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>
                          <a:solidFill>
                            <a:schemeClr val="tx1"/>
                          </a:solidFill>
                        </a:rPr>
                        <a:t>공부한 단원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3A1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b="1" dirty="0">
                          <a:solidFill>
                            <a:schemeClr val="tx1"/>
                          </a:solidFill>
                        </a:rPr>
                        <a:t>5</a:t>
                      </a:r>
                      <a:r>
                        <a:rPr lang="ko-KR" altLang="en-US" b="1" dirty="0">
                          <a:solidFill>
                            <a:schemeClr val="tx1"/>
                          </a:solidFill>
                        </a:rPr>
                        <a:t>학년 </a:t>
                      </a:r>
                      <a:r>
                        <a:rPr lang="en-US" altLang="ko-KR" b="1" dirty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ko-KR" altLang="en-US" b="1" dirty="0">
                          <a:solidFill>
                            <a:schemeClr val="tx1"/>
                          </a:solidFill>
                        </a:rPr>
                        <a:t>학기 </a:t>
                      </a:r>
                      <a:r>
                        <a:rPr lang="en-US" altLang="ko-KR" b="1" dirty="0">
                          <a:solidFill>
                            <a:schemeClr val="tx1"/>
                          </a:solidFill>
                        </a:rPr>
                        <a:t>5</a:t>
                      </a:r>
                      <a:r>
                        <a:rPr lang="ko-KR" altLang="en-US" b="1" dirty="0">
                          <a:solidFill>
                            <a:schemeClr val="tx1"/>
                          </a:solidFill>
                        </a:rPr>
                        <a:t>단원 다양한 생물과 우리 생활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3A1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9888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>
                          <a:solidFill>
                            <a:schemeClr val="tx1"/>
                          </a:solidFill>
                        </a:rPr>
                        <a:t>나의 점수를 별점으로 준다면</a:t>
                      </a:r>
                      <a:r>
                        <a:rPr lang="en-US" altLang="ko-KR" b="1" dirty="0">
                          <a:solidFill>
                            <a:schemeClr val="tx1"/>
                          </a:solidFill>
                        </a:rPr>
                        <a:t>?</a:t>
                      </a:r>
                      <a:endParaRPr lang="ko-KR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E6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☆☆☆☆☆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512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>
                          <a:solidFill>
                            <a:schemeClr val="tx1"/>
                          </a:solidFill>
                        </a:rPr>
                        <a:t>다양한 생물과 우리 생활 단원을 공부하며 새롭게 알게 된 점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E6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096648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>
                          <a:solidFill>
                            <a:schemeClr val="tx1"/>
                          </a:solidFill>
                        </a:rPr>
                        <a:t>다양한 생물과 우리 생활 단원에 대해 더 알고 싶은 점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E6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600276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25890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과학시간</a:t>
            </a:r>
            <a:r>
              <a:rPr lang="en-US" altLang="ko-KR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(2)</a:t>
            </a: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9047C1A5-1D37-4853-8A29-A155806D99D2}"/>
              </a:ext>
            </a:extLst>
          </p:cNvPr>
          <p:cNvSpPr/>
          <p:nvPr/>
        </p:nvSpPr>
        <p:spPr>
          <a:xfrm flipV="1">
            <a:off x="-2" y="1142798"/>
            <a:ext cx="7010401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6306" y="907762"/>
            <a:ext cx="6627580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도입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다양한 생물과 우리 생활 단원 떠올려 보기</a:t>
            </a:r>
          </a:p>
        </p:txBody>
      </p:sp>
      <p:sp>
        <p:nvSpPr>
          <p:cNvPr id="17" name="Rectangle 304">
            <a:extLst>
              <a:ext uri="{FF2B5EF4-FFF2-40B4-BE49-F238E27FC236}">
                <a16:creationId xmlns:a16="http://schemas.microsoft.com/office/drawing/2014/main" id="{46A0C31E-CC0B-09E0-7C26-40CD249AA4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9193" y="1411887"/>
            <a:ext cx="7917607" cy="947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이번 단원을 공부하며 재미있었거나 </a:t>
            </a:r>
            <a:br>
              <a:rPr kumimoji="0" lang="en-US" altLang="ko-K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</a:br>
            <a:r>
              <a:rPr kumimoji="0" lang="ko-KR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특별히 기억에 남는 내용이 있다면 친구들과 나눠 봅시다</a:t>
            </a:r>
            <a:r>
              <a:rPr kumimoji="0" lang="en-US" altLang="ko-K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</a:p>
        </p:txBody>
      </p:sp>
      <p:grpSp>
        <p:nvGrpSpPr>
          <p:cNvPr id="18" name="그룹 17">
            <a:extLst>
              <a:ext uri="{FF2B5EF4-FFF2-40B4-BE49-F238E27FC236}">
                <a16:creationId xmlns:a16="http://schemas.microsoft.com/office/drawing/2014/main" id="{97695922-B75A-8BFA-22A5-DF0F28C11413}"/>
              </a:ext>
            </a:extLst>
          </p:cNvPr>
          <p:cNvGrpSpPr/>
          <p:nvPr/>
        </p:nvGrpSpPr>
        <p:grpSpPr>
          <a:xfrm>
            <a:off x="381000" y="1576660"/>
            <a:ext cx="259914" cy="307777"/>
            <a:chOff x="408987" y="1604385"/>
            <a:chExt cx="137448" cy="170208"/>
          </a:xfrm>
        </p:grpSpPr>
        <p:sp>
          <p:nvSpPr>
            <p:cNvPr id="22" name="사각형: 잘린 대각선 방향 모서리 56">
              <a:extLst>
                <a:ext uri="{FF2B5EF4-FFF2-40B4-BE49-F238E27FC236}">
                  <a16:creationId xmlns:a16="http://schemas.microsoft.com/office/drawing/2014/main" id="{550D5A62-347F-DBB4-0300-519FACE14721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4FBD37A-B400-E0D0-F69B-5DC76861F8ED}"/>
                </a:ext>
              </a:extLst>
            </p:cNvPr>
            <p:cNvSpPr txBox="1"/>
            <p:nvPr/>
          </p:nvSpPr>
          <p:spPr>
            <a:xfrm>
              <a:off x="408987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  <p:pic>
        <p:nvPicPr>
          <p:cNvPr id="7" name="그림 6">
            <a:extLst>
              <a:ext uri="{FF2B5EF4-FFF2-40B4-BE49-F238E27FC236}">
                <a16:creationId xmlns:a16="http://schemas.microsoft.com/office/drawing/2014/main" id="{28912078-611A-4E4D-BDAD-CE5843B508F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rcRect b="21694"/>
          <a:stretch/>
        </p:blipFill>
        <p:spPr>
          <a:xfrm>
            <a:off x="3724883" y="1893264"/>
            <a:ext cx="5809034" cy="3250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77797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과학시간</a:t>
            </a:r>
            <a:r>
              <a:rPr lang="en-US" altLang="ko-KR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(2)</a:t>
            </a: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sp>
        <p:nvSpPr>
          <p:cNvPr id="17" name="Rectangle 304">
            <a:extLst>
              <a:ext uri="{FF2B5EF4-FFF2-40B4-BE49-F238E27FC236}">
                <a16:creationId xmlns:a16="http://schemas.microsoft.com/office/drawing/2014/main" id="{46A0C31E-CC0B-09E0-7C26-40CD249AA4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9193" y="1411887"/>
            <a:ext cx="7917607" cy="947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다양한 생물과 우리 생활 단원을 통해 새롭게 알게 된 내용이 </a:t>
            </a:r>
            <a:br>
              <a:rPr kumimoji="0" lang="en-US" altLang="ko-K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</a:br>
            <a:r>
              <a:rPr kumimoji="0" lang="ko-KR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무엇인지 말해 봅시다</a:t>
            </a:r>
            <a:r>
              <a:rPr kumimoji="0" lang="en-US" altLang="ko-K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</a:t>
            </a:r>
          </a:p>
        </p:txBody>
      </p:sp>
      <p:grpSp>
        <p:nvGrpSpPr>
          <p:cNvPr id="18" name="그룹 17">
            <a:extLst>
              <a:ext uri="{FF2B5EF4-FFF2-40B4-BE49-F238E27FC236}">
                <a16:creationId xmlns:a16="http://schemas.microsoft.com/office/drawing/2014/main" id="{97695922-B75A-8BFA-22A5-DF0F28C11413}"/>
              </a:ext>
            </a:extLst>
          </p:cNvPr>
          <p:cNvGrpSpPr/>
          <p:nvPr/>
        </p:nvGrpSpPr>
        <p:grpSpPr>
          <a:xfrm>
            <a:off x="381000" y="1576660"/>
            <a:ext cx="259914" cy="307777"/>
            <a:chOff x="408987" y="1604385"/>
            <a:chExt cx="137448" cy="170208"/>
          </a:xfrm>
        </p:grpSpPr>
        <p:sp>
          <p:nvSpPr>
            <p:cNvPr id="22" name="사각형: 잘린 대각선 방향 모서리 56">
              <a:extLst>
                <a:ext uri="{FF2B5EF4-FFF2-40B4-BE49-F238E27FC236}">
                  <a16:creationId xmlns:a16="http://schemas.microsoft.com/office/drawing/2014/main" id="{550D5A62-347F-DBB4-0300-519FACE14721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4FBD37A-B400-E0D0-F69B-5DC76861F8ED}"/>
                </a:ext>
              </a:extLst>
            </p:cNvPr>
            <p:cNvSpPr txBox="1"/>
            <p:nvPr/>
          </p:nvSpPr>
          <p:spPr>
            <a:xfrm>
              <a:off x="408987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  <p:pic>
        <p:nvPicPr>
          <p:cNvPr id="8" name="그림 7">
            <a:extLst>
              <a:ext uri="{FF2B5EF4-FFF2-40B4-BE49-F238E27FC236}">
                <a16:creationId xmlns:a16="http://schemas.microsoft.com/office/drawing/2014/main" id="{091E0E6D-37CB-BBB0-816A-FEE4D83737B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86200" y="2179732"/>
            <a:ext cx="5184842" cy="2963768"/>
          </a:xfrm>
          <a:prstGeom prst="rect">
            <a:avLst/>
          </a:prstGeom>
        </p:spPr>
      </p:pic>
      <p:sp>
        <p:nvSpPr>
          <p:cNvPr id="13" name="자유형: 도형 12">
            <a:extLst>
              <a:ext uri="{FF2B5EF4-FFF2-40B4-BE49-F238E27FC236}">
                <a16:creationId xmlns:a16="http://schemas.microsoft.com/office/drawing/2014/main" id="{489AF63D-5B24-287D-3907-97F5E2F23788}"/>
              </a:ext>
            </a:extLst>
          </p:cNvPr>
          <p:cNvSpPr/>
          <p:nvPr/>
        </p:nvSpPr>
        <p:spPr>
          <a:xfrm flipV="1">
            <a:off x="-2" y="1142798"/>
            <a:ext cx="7010401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74C3D97-8750-6B4B-0D99-77EAA8777755}"/>
              </a:ext>
            </a:extLst>
          </p:cNvPr>
          <p:cNvSpPr txBox="1"/>
          <p:nvPr/>
        </p:nvSpPr>
        <p:spPr>
          <a:xfrm>
            <a:off x="276306" y="907762"/>
            <a:ext cx="6627580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도입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다양한 생물과 우리 생활 단원 떠올려 보기</a:t>
            </a:r>
          </a:p>
        </p:txBody>
      </p:sp>
    </p:spTree>
    <p:extLst>
      <p:ext uri="{BB962C8B-B14F-4D97-AF65-F5344CB8AC3E}">
        <p14:creationId xmlns:p14="http://schemas.microsoft.com/office/powerpoint/2010/main" val="21362527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과학시간</a:t>
            </a:r>
            <a:r>
              <a:rPr lang="en-US" altLang="ko-KR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(2)</a:t>
            </a: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9047C1A5-1D37-4853-8A29-A155806D99D2}"/>
              </a:ext>
            </a:extLst>
          </p:cNvPr>
          <p:cNvSpPr/>
          <p:nvPr/>
        </p:nvSpPr>
        <p:spPr>
          <a:xfrm flipV="1">
            <a:off x="-1" y="1142798"/>
            <a:ext cx="7772401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6305" y="907762"/>
            <a:ext cx="7312105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다양한 생물과 우리 생활 학습 내용 정리하기</a:t>
            </a:r>
          </a:p>
        </p:txBody>
      </p:sp>
      <p:sp>
        <p:nvSpPr>
          <p:cNvPr id="27" name="Rectangle 304">
            <a:extLst>
              <a:ext uri="{FF2B5EF4-FFF2-40B4-BE49-F238E27FC236}">
                <a16:creationId xmlns:a16="http://schemas.microsoft.com/office/drawing/2014/main" id="{46A0C31E-CC0B-09E0-7C26-40CD249AA4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9653" y="1501949"/>
            <a:ext cx="8388147" cy="417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이번 단원에서 배운 내용을 떠올려 보고 교과서 단원 정리를 함께 공부해 봅시다</a:t>
            </a:r>
            <a:r>
              <a:rPr kumimoji="0" lang="en-US" altLang="ko-KR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</a:p>
        </p:txBody>
      </p:sp>
      <p:grpSp>
        <p:nvGrpSpPr>
          <p:cNvPr id="41" name="그룹 40">
            <a:extLst>
              <a:ext uri="{FF2B5EF4-FFF2-40B4-BE49-F238E27FC236}">
                <a16:creationId xmlns:a16="http://schemas.microsoft.com/office/drawing/2014/main" id="{97695922-B75A-8BFA-22A5-DF0F28C11413}"/>
              </a:ext>
            </a:extLst>
          </p:cNvPr>
          <p:cNvGrpSpPr/>
          <p:nvPr/>
        </p:nvGrpSpPr>
        <p:grpSpPr>
          <a:xfrm>
            <a:off x="381000" y="1576660"/>
            <a:ext cx="259914" cy="307777"/>
            <a:chOff x="408987" y="1604385"/>
            <a:chExt cx="137448" cy="170208"/>
          </a:xfrm>
        </p:grpSpPr>
        <p:sp>
          <p:nvSpPr>
            <p:cNvPr id="42" name="사각형: 잘린 대각선 방향 모서리 56">
              <a:extLst>
                <a:ext uri="{FF2B5EF4-FFF2-40B4-BE49-F238E27FC236}">
                  <a16:creationId xmlns:a16="http://schemas.microsoft.com/office/drawing/2014/main" id="{550D5A62-347F-DBB4-0300-519FACE14721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34FBD37A-B400-E0D0-F69B-5DC76861F8ED}"/>
                </a:ext>
              </a:extLst>
            </p:cNvPr>
            <p:cNvSpPr txBox="1"/>
            <p:nvPr/>
          </p:nvSpPr>
          <p:spPr>
            <a:xfrm>
              <a:off x="408987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  <p:pic>
        <p:nvPicPr>
          <p:cNvPr id="5" name="그림 4">
            <a:extLst>
              <a:ext uri="{FF2B5EF4-FFF2-40B4-BE49-F238E27FC236}">
                <a16:creationId xmlns:a16="http://schemas.microsoft.com/office/drawing/2014/main" id="{820DFF2E-949A-ABD8-6637-D36B70A24C60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87919" y="2056697"/>
            <a:ext cx="4619477" cy="3360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99637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과학시간</a:t>
            </a:r>
            <a:r>
              <a:rPr lang="en-US" altLang="ko-KR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(2)</a:t>
            </a: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sp>
        <p:nvSpPr>
          <p:cNvPr id="27" name="Rectangle 304">
            <a:extLst>
              <a:ext uri="{FF2B5EF4-FFF2-40B4-BE49-F238E27FC236}">
                <a16:creationId xmlns:a16="http://schemas.microsoft.com/office/drawing/2014/main" id="{46A0C31E-CC0B-09E0-7C26-40CD249AA4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2791" y="1495024"/>
            <a:ext cx="8540547" cy="431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실험관찰 단원 정리 문제를 해결해 봅시다</a:t>
            </a:r>
            <a:r>
              <a:rPr kumimoji="0" lang="en-US" altLang="ko-KR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</a:p>
        </p:txBody>
      </p:sp>
      <p:grpSp>
        <p:nvGrpSpPr>
          <p:cNvPr id="41" name="그룹 40">
            <a:extLst>
              <a:ext uri="{FF2B5EF4-FFF2-40B4-BE49-F238E27FC236}">
                <a16:creationId xmlns:a16="http://schemas.microsoft.com/office/drawing/2014/main" id="{97695922-B75A-8BFA-22A5-DF0F28C11413}"/>
              </a:ext>
            </a:extLst>
          </p:cNvPr>
          <p:cNvGrpSpPr/>
          <p:nvPr/>
        </p:nvGrpSpPr>
        <p:grpSpPr>
          <a:xfrm>
            <a:off x="381000" y="1576660"/>
            <a:ext cx="259914" cy="307777"/>
            <a:chOff x="408987" y="1604385"/>
            <a:chExt cx="137448" cy="170208"/>
          </a:xfrm>
        </p:grpSpPr>
        <p:sp>
          <p:nvSpPr>
            <p:cNvPr id="42" name="사각형: 잘린 대각선 방향 모서리 56">
              <a:extLst>
                <a:ext uri="{FF2B5EF4-FFF2-40B4-BE49-F238E27FC236}">
                  <a16:creationId xmlns:a16="http://schemas.microsoft.com/office/drawing/2014/main" id="{550D5A62-347F-DBB4-0300-519FACE14721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34FBD37A-B400-E0D0-F69B-5DC76861F8ED}"/>
                </a:ext>
              </a:extLst>
            </p:cNvPr>
            <p:cNvSpPr txBox="1"/>
            <p:nvPr/>
          </p:nvSpPr>
          <p:spPr>
            <a:xfrm>
              <a:off x="408987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B56A179F-E846-3105-57ED-1F3452D05B01}"/>
              </a:ext>
            </a:extLst>
          </p:cNvPr>
          <p:cNvSpPr txBox="1"/>
          <p:nvPr/>
        </p:nvSpPr>
        <p:spPr>
          <a:xfrm>
            <a:off x="-65928" y="4895917"/>
            <a:ext cx="87527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/>
              <a:t>출처</a:t>
            </a:r>
            <a:r>
              <a:rPr lang="en-US" altLang="ko-KR" sz="1000" dirty="0"/>
              <a:t>: 2015 </a:t>
            </a:r>
            <a:r>
              <a:rPr lang="ko-KR" altLang="en-US" sz="1000" dirty="0"/>
              <a:t>개정 과학과 전자저작물</a:t>
            </a:r>
            <a:r>
              <a:rPr lang="en-US" altLang="ko-KR" sz="1000" dirty="0"/>
              <a:t>(</a:t>
            </a:r>
            <a:r>
              <a:rPr lang="ko-KR" altLang="en-US" sz="1000" dirty="0"/>
              <a:t>국정</a:t>
            </a:r>
            <a:r>
              <a:rPr lang="en-US" altLang="ko-KR" sz="1000" dirty="0"/>
              <a:t>) 5</a:t>
            </a:r>
            <a:r>
              <a:rPr lang="ko-KR" altLang="en-US" sz="1000" dirty="0"/>
              <a:t>학년 </a:t>
            </a:r>
            <a:r>
              <a:rPr lang="en-US" altLang="ko-KR" sz="1000" dirty="0"/>
              <a:t>1</a:t>
            </a:r>
            <a:r>
              <a:rPr lang="ko-KR" altLang="en-US" sz="1000" dirty="0"/>
              <a:t>학기 과학 </a:t>
            </a:r>
          </a:p>
        </p:txBody>
      </p:sp>
      <p:sp>
        <p:nvSpPr>
          <p:cNvPr id="3" name="모서리가 둥근 직사각형 38">
            <a:extLst>
              <a:ext uri="{FF2B5EF4-FFF2-40B4-BE49-F238E27FC236}">
                <a16:creationId xmlns:a16="http://schemas.microsoft.com/office/drawing/2014/main" id="{163A0F72-B786-231F-2FE0-3FF48CF4E971}"/>
              </a:ext>
            </a:extLst>
          </p:cNvPr>
          <p:cNvSpPr/>
          <p:nvPr/>
        </p:nvSpPr>
        <p:spPr>
          <a:xfrm>
            <a:off x="381000" y="1914345"/>
            <a:ext cx="4882577" cy="1376053"/>
          </a:xfrm>
          <a:prstGeom prst="roundRect">
            <a:avLst>
              <a:gd name="adj" fmla="val 4516"/>
            </a:avLst>
          </a:prstGeom>
          <a:solidFill>
            <a:schemeClr val="bg1"/>
          </a:solidFill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5725" lvl="0" indent="-85725" fontAlgn="base" latinLnBrk="0"/>
            <a:r>
              <a:rPr lang="en-US" altLang="ko-KR" sz="1400" b="1" dirty="0">
                <a:solidFill>
                  <a:schemeClr val="tx1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1. </a:t>
            </a:r>
            <a:r>
              <a:rPr lang="ko-KR" altLang="en-US" sz="1400" b="1" dirty="0">
                <a:solidFill>
                  <a:schemeClr val="tx1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버섯과 곰팡이에 대한 설명으로 옳은 것은 어느 것입니까</a:t>
            </a:r>
            <a:r>
              <a:rPr lang="en-US" altLang="ko-KR" sz="1400" b="1" dirty="0">
                <a:solidFill>
                  <a:schemeClr val="tx1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? </a:t>
            </a:r>
            <a:endParaRPr lang="ko-KR" altLang="en-US" sz="1400" b="1" dirty="0">
              <a:solidFill>
                <a:schemeClr val="tx1"/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  <a:p>
            <a:pPr marL="180975" fontAlgn="base"/>
            <a:r>
              <a:rPr lang="ko-KR" altLang="en-US" sz="1100" dirty="0">
                <a:solidFill>
                  <a:schemeClr val="bg1">
                    <a:lumMod val="50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① 포자로 번식한다</a:t>
            </a:r>
            <a:r>
              <a:rPr lang="en-US" altLang="ko-KR" sz="1100" dirty="0">
                <a:solidFill>
                  <a:schemeClr val="bg1">
                    <a:lumMod val="50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  <a:endParaRPr lang="ko-KR" altLang="en-US" sz="1100" dirty="0">
              <a:solidFill>
                <a:schemeClr val="bg1">
                  <a:lumMod val="50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  <a:p>
            <a:pPr marL="180975" fontAlgn="base"/>
            <a:r>
              <a:rPr lang="ko-KR" altLang="en-US" sz="1100" dirty="0">
                <a:solidFill>
                  <a:schemeClr val="bg1">
                    <a:lumMod val="50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② 꽃이 피고 열매를 맺는다</a:t>
            </a:r>
            <a:r>
              <a:rPr lang="en-US" altLang="ko-KR" sz="1100" dirty="0">
                <a:solidFill>
                  <a:schemeClr val="bg1">
                    <a:lumMod val="50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</a:t>
            </a:r>
            <a:endParaRPr lang="ko-KR" altLang="en-US" sz="1100" dirty="0">
              <a:solidFill>
                <a:schemeClr val="bg1">
                  <a:lumMod val="50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  <a:p>
            <a:pPr marL="180975" fontAlgn="base"/>
            <a:r>
              <a:rPr lang="ko-KR" altLang="en-US" sz="1100" dirty="0">
                <a:solidFill>
                  <a:schemeClr val="bg1">
                    <a:lumMod val="50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③ 뿌리</a:t>
            </a:r>
            <a:r>
              <a:rPr lang="en-US" altLang="ko-KR" sz="1100" dirty="0">
                <a:solidFill>
                  <a:schemeClr val="bg1">
                    <a:lumMod val="50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, </a:t>
            </a:r>
            <a:r>
              <a:rPr lang="ko-KR" altLang="en-US" sz="1100" dirty="0">
                <a:solidFill>
                  <a:schemeClr val="bg1">
                    <a:lumMod val="50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줄기</a:t>
            </a:r>
            <a:r>
              <a:rPr lang="en-US" altLang="ko-KR" sz="1100" dirty="0">
                <a:solidFill>
                  <a:schemeClr val="bg1">
                    <a:lumMod val="50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, </a:t>
            </a:r>
            <a:r>
              <a:rPr lang="ko-KR" altLang="en-US" sz="1100" dirty="0">
                <a:solidFill>
                  <a:schemeClr val="bg1">
                    <a:lumMod val="50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잎으로 구분된다</a:t>
            </a:r>
            <a:r>
              <a:rPr lang="en-US" altLang="ko-KR" sz="1100" dirty="0">
                <a:solidFill>
                  <a:schemeClr val="bg1">
                    <a:lumMod val="50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  <a:endParaRPr lang="ko-KR" altLang="en-US" sz="1100" dirty="0">
              <a:solidFill>
                <a:schemeClr val="bg1">
                  <a:lumMod val="50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  <a:p>
            <a:pPr marL="180975" fontAlgn="base"/>
            <a:r>
              <a:rPr lang="ko-KR" altLang="en-US" sz="1100" dirty="0">
                <a:solidFill>
                  <a:schemeClr val="bg1">
                    <a:lumMod val="50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④ 따뜻하고 건조한 곳에서 잘 자란다</a:t>
            </a:r>
            <a:r>
              <a:rPr lang="en-US" altLang="ko-KR" sz="1100" dirty="0">
                <a:solidFill>
                  <a:schemeClr val="bg1">
                    <a:lumMod val="50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  <a:endParaRPr lang="ko-KR" altLang="en-US" sz="1100" dirty="0">
              <a:solidFill>
                <a:schemeClr val="bg1">
                  <a:lumMod val="50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  <a:p>
            <a:pPr marL="180975" fontAlgn="base"/>
            <a:r>
              <a:rPr lang="ko-KR" altLang="en-US" sz="1100" dirty="0">
                <a:solidFill>
                  <a:schemeClr val="bg1">
                    <a:lumMod val="50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⑤ 곰팡이는 균류이고 버섯은 식물이다</a:t>
            </a:r>
            <a:r>
              <a:rPr lang="en-US" altLang="ko-KR" sz="1100" dirty="0">
                <a:solidFill>
                  <a:schemeClr val="bg1">
                    <a:lumMod val="50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  <a:endParaRPr lang="ko-KR" altLang="en-US" sz="1100" dirty="0">
              <a:solidFill>
                <a:schemeClr val="bg1">
                  <a:lumMod val="50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</p:txBody>
      </p:sp>
      <p:grpSp>
        <p:nvGrpSpPr>
          <p:cNvPr id="11" name="그룹 10">
            <a:extLst>
              <a:ext uri="{FF2B5EF4-FFF2-40B4-BE49-F238E27FC236}">
                <a16:creationId xmlns:a16="http://schemas.microsoft.com/office/drawing/2014/main" id="{05FD19E4-BC78-9BB8-31D8-E6046C4C3D7A}"/>
              </a:ext>
            </a:extLst>
          </p:cNvPr>
          <p:cNvGrpSpPr/>
          <p:nvPr/>
        </p:nvGrpSpPr>
        <p:grpSpPr>
          <a:xfrm>
            <a:off x="5399657" y="1914345"/>
            <a:ext cx="3430335" cy="1376053"/>
            <a:chOff x="4876800" y="1914345"/>
            <a:chExt cx="3282377" cy="1376053"/>
          </a:xfrm>
        </p:grpSpPr>
        <p:sp>
          <p:nvSpPr>
            <p:cNvPr id="5" name="모서리가 둥근 직사각형 38">
              <a:extLst>
                <a:ext uri="{FF2B5EF4-FFF2-40B4-BE49-F238E27FC236}">
                  <a16:creationId xmlns:a16="http://schemas.microsoft.com/office/drawing/2014/main" id="{F6E10C33-43D0-B242-AAD1-27D31F760271}"/>
                </a:ext>
              </a:extLst>
            </p:cNvPr>
            <p:cNvSpPr/>
            <p:nvPr/>
          </p:nvSpPr>
          <p:spPr>
            <a:xfrm>
              <a:off x="4876800" y="1914345"/>
              <a:ext cx="3282377" cy="1376053"/>
            </a:xfrm>
            <a:prstGeom prst="roundRect">
              <a:avLst>
                <a:gd name="adj" fmla="val 4516"/>
              </a:avLst>
            </a:prstGeom>
            <a:solidFill>
              <a:schemeClr val="bg1"/>
            </a:solidFill>
            <a:ln w="38100">
              <a:solidFill>
                <a:srgbClr val="A19FFF"/>
              </a:solidFill>
            </a:ln>
            <a:effectLst>
              <a:outerShdw dist="38100" dir="2400000" algn="ctr" rotWithShape="0">
                <a:srgbClr val="A19FFF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fontAlgn="base"/>
              <a:r>
                <a:rPr lang="en-US" altLang="ko-KR" sz="1400" b="1" dirty="0">
                  <a:solidFill>
                    <a:schemeClr val="tx1"/>
                  </a:solidFill>
                  <a:latin typeface="나눔고딕 Bold" panose="020D0804000000000000" pitchFamily="50" charset="-127"/>
                  <a:ea typeface="나눔고딕 Bold" panose="020D0804000000000000" pitchFamily="50" charset="-127"/>
                  <a:cs typeface="KoPubWorld돋움체 Bold" panose="00000800000000000000" pitchFamily="2" charset="-127"/>
                </a:rPr>
                <a:t>2. </a:t>
              </a:r>
              <a:r>
                <a:rPr lang="ko-KR" altLang="en-US" sz="1400" b="1" dirty="0">
                  <a:solidFill>
                    <a:schemeClr val="tx1"/>
                  </a:solidFill>
                  <a:latin typeface="나눔고딕 Bold" panose="020D0804000000000000" pitchFamily="50" charset="-127"/>
                  <a:ea typeface="나눔고딕 Bold" panose="020D0804000000000000" pitchFamily="50" charset="-127"/>
                  <a:cs typeface="KoPubWorld돋움체 Bold" panose="00000800000000000000" pitchFamily="2" charset="-127"/>
                </a:rPr>
                <a:t>다음 </a:t>
              </a:r>
              <a:r>
                <a:rPr lang="en-US" altLang="ko-KR" sz="1400" b="1" dirty="0">
                  <a:solidFill>
                    <a:schemeClr val="tx1"/>
                  </a:solidFill>
                  <a:latin typeface="나눔고딕 Bold" panose="020D0804000000000000" pitchFamily="50" charset="-127"/>
                  <a:ea typeface="나눔고딕 Bold" panose="020D0804000000000000" pitchFamily="50" charset="-127"/>
                  <a:cs typeface="KoPubWorld돋움체 Bold" panose="00000800000000000000" pitchFamily="2" charset="-127"/>
                </a:rPr>
                <a:t>(    )</a:t>
              </a:r>
              <a:r>
                <a:rPr lang="ko-KR" altLang="en-US" sz="1400" b="1" dirty="0">
                  <a:solidFill>
                    <a:schemeClr val="tx1"/>
                  </a:solidFill>
                  <a:latin typeface="나눔고딕 Bold" panose="020D0804000000000000" pitchFamily="50" charset="-127"/>
                  <a:ea typeface="나눔고딕 Bold" panose="020D0804000000000000" pitchFamily="50" charset="-127"/>
                  <a:cs typeface="KoPubWorld돋움체 Bold" panose="00000800000000000000" pitchFamily="2" charset="-127"/>
                </a:rPr>
                <a:t>안에 알맞은 말을 써 넣어봅시다</a:t>
              </a:r>
              <a:r>
                <a:rPr lang="en-US" altLang="ko-KR" sz="1400" b="1" dirty="0">
                  <a:solidFill>
                    <a:schemeClr val="tx1"/>
                  </a:solidFill>
                  <a:latin typeface="나눔고딕 Bold" panose="020D0804000000000000" pitchFamily="50" charset="-127"/>
                  <a:ea typeface="나눔고딕 Bold" panose="020D0804000000000000" pitchFamily="50" charset="-127"/>
                  <a:cs typeface="KoPubWorld돋움체 Bold" panose="00000800000000000000" pitchFamily="2" charset="-127"/>
                </a:rPr>
                <a:t>. </a:t>
              </a:r>
            </a:p>
            <a:p>
              <a:pPr fontAlgn="base"/>
              <a:endParaRPr lang="en-US" altLang="ko-KR" sz="1100" b="1" dirty="0">
                <a:solidFill>
                  <a:schemeClr val="tx1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  <a:p>
              <a:pPr fontAlgn="base"/>
              <a:endParaRPr lang="en-US" altLang="ko-KR" sz="1100" b="1" dirty="0">
                <a:solidFill>
                  <a:schemeClr val="tx1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  <a:p>
              <a:pPr fontAlgn="base"/>
              <a:endParaRPr lang="en-US" altLang="ko-KR" sz="1100" b="1" dirty="0">
                <a:solidFill>
                  <a:schemeClr val="tx1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  <a:p>
              <a:pPr fontAlgn="base"/>
              <a:endParaRPr lang="en-US" altLang="ko-KR" sz="1100" b="1" dirty="0">
                <a:solidFill>
                  <a:schemeClr val="tx1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  <a:p>
              <a:pPr fontAlgn="base"/>
              <a:endParaRPr lang="ko-KR" altLang="en-US" sz="1100" b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004ACDF7-E374-815F-2B9A-FA13E6E1E8B0}"/>
                </a:ext>
              </a:extLst>
            </p:cNvPr>
            <p:cNvSpPr/>
            <p:nvPr/>
          </p:nvSpPr>
          <p:spPr>
            <a:xfrm>
              <a:off x="5109608" y="2371884"/>
              <a:ext cx="2891392" cy="62056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reflection blurRad="38100" stA="52000" endA="300" endPos="40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fontAlgn="base"/>
              <a:r>
                <a:rPr lang="ko-KR" altLang="en-US" sz="1100" dirty="0">
                  <a:solidFill>
                    <a:schemeClr val="bg1">
                      <a:lumMod val="50000"/>
                    </a:schemeClr>
                  </a:solidFill>
                  <a:latin typeface="나눔고딕 Bold" panose="020D0804000000000000" pitchFamily="50" charset="-127"/>
                  <a:ea typeface="나눔고딕 Bold" panose="020D0804000000000000" pitchFamily="50" charset="-127"/>
                  <a:cs typeface="KoPubWorld돋움체 Bold" panose="00000800000000000000" pitchFamily="2" charset="-127"/>
                </a:rPr>
                <a:t>짚신벌레나 </a:t>
              </a:r>
              <a:r>
                <a:rPr lang="ko-KR" altLang="en-US" sz="1100" dirty="0" err="1">
                  <a:solidFill>
                    <a:schemeClr val="bg1">
                      <a:lumMod val="50000"/>
                    </a:schemeClr>
                  </a:solidFill>
                  <a:latin typeface="나눔고딕 Bold" panose="020D0804000000000000" pitchFamily="50" charset="-127"/>
                  <a:ea typeface="나눔고딕 Bold" panose="020D0804000000000000" pitchFamily="50" charset="-127"/>
                  <a:cs typeface="KoPubWorld돋움체 Bold" panose="00000800000000000000" pitchFamily="2" charset="-127"/>
                </a:rPr>
                <a:t>해캄과</a:t>
              </a:r>
              <a:r>
                <a:rPr lang="ko-KR" altLang="en-US" sz="1100" dirty="0">
                  <a:solidFill>
                    <a:schemeClr val="bg1">
                      <a:lumMod val="50000"/>
                    </a:schemeClr>
                  </a:solidFill>
                  <a:latin typeface="나눔고딕 Bold" panose="020D0804000000000000" pitchFamily="50" charset="-127"/>
                  <a:ea typeface="나눔고딕 Bold" panose="020D0804000000000000" pitchFamily="50" charset="-127"/>
                  <a:cs typeface="KoPubWorld돋움체 Bold" panose="00000800000000000000" pitchFamily="2" charset="-127"/>
                </a:rPr>
                <a:t> 같이 동물</a:t>
              </a:r>
              <a:r>
                <a:rPr lang="en-US" altLang="ko-KR" sz="1100" dirty="0">
                  <a:solidFill>
                    <a:schemeClr val="bg1">
                      <a:lumMod val="50000"/>
                    </a:schemeClr>
                  </a:solidFill>
                  <a:latin typeface="나눔고딕 Bold" panose="020D0804000000000000" pitchFamily="50" charset="-127"/>
                  <a:ea typeface="나눔고딕 Bold" panose="020D0804000000000000" pitchFamily="50" charset="-127"/>
                  <a:cs typeface="KoPubWorld돋움체 Bold" panose="00000800000000000000" pitchFamily="2" charset="-127"/>
                </a:rPr>
                <a:t>, </a:t>
              </a:r>
              <a:r>
                <a:rPr lang="ko-KR" altLang="en-US" sz="1100" dirty="0">
                  <a:solidFill>
                    <a:schemeClr val="bg1">
                      <a:lumMod val="50000"/>
                    </a:schemeClr>
                  </a:solidFill>
                  <a:latin typeface="나눔고딕 Bold" panose="020D0804000000000000" pitchFamily="50" charset="-127"/>
                  <a:ea typeface="나눔고딕 Bold" panose="020D0804000000000000" pitchFamily="50" charset="-127"/>
                  <a:cs typeface="KoPubWorld돋움체 Bold" panose="00000800000000000000" pitchFamily="2" charset="-127"/>
                </a:rPr>
                <a:t>식물</a:t>
              </a:r>
              <a:r>
                <a:rPr lang="en-US" altLang="ko-KR" sz="1100" dirty="0">
                  <a:solidFill>
                    <a:schemeClr val="bg1">
                      <a:lumMod val="50000"/>
                    </a:schemeClr>
                  </a:solidFill>
                  <a:latin typeface="나눔고딕 Bold" panose="020D0804000000000000" pitchFamily="50" charset="-127"/>
                  <a:ea typeface="나눔고딕 Bold" panose="020D0804000000000000" pitchFamily="50" charset="-127"/>
                  <a:cs typeface="KoPubWorld돋움체 Bold" panose="00000800000000000000" pitchFamily="2" charset="-127"/>
                </a:rPr>
                <a:t>, </a:t>
              </a:r>
              <a:r>
                <a:rPr lang="ko-KR" altLang="en-US" sz="1100" dirty="0">
                  <a:solidFill>
                    <a:schemeClr val="bg1">
                      <a:lumMod val="50000"/>
                    </a:schemeClr>
                  </a:solidFill>
                  <a:latin typeface="나눔고딕 Bold" panose="020D0804000000000000" pitchFamily="50" charset="-127"/>
                  <a:ea typeface="나눔고딕 Bold" panose="020D0804000000000000" pitchFamily="50" charset="-127"/>
                  <a:cs typeface="KoPubWorld돋움체 Bold" panose="00000800000000000000" pitchFamily="2" charset="-127"/>
                </a:rPr>
                <a:t>균류</a:t>
              </a:r>
              <a:r>
                <a:rPr lang="en-US" altLang="ko-KR" sz="1100" dirty="0">
                  <a:solidFill>
                    <a:schemeClr val="bg1">
                      <a:lumMod val="50000"/>
                    </a:schemeClr>
                  </a:solidFill>
                  <a:latin typeface="나눔고딕 Bold" panose="020D0804000000000000" pitchFamily="50" charset="-127"/>
                  <a:ea typeface="나눔고딕 Bold" panose="020D0804000000000000" pitchFamily="50" charset="-127"/>
                  <a:cs typeface="KoPubWorld돋움체 Bold" panose="00000800000000000000" pitchFamily="2" charset="-127"/>
                </a:rPr>
                <a:t>, </a:t>
              </a:r>
              <a:r>
                <a:rPr lang="ko-KR" altLang="en-US" sz="1100" dirty="0">
                  <a:solidFill>
                    <a:schemeClr val="bg1">
                      <a:lumMod val="50000"/>
                    </a:schemeClr>
                  </a:solidFill>
                  <a:latin typeface="나눔고딕 Bold" panose="020D0804000000000000" pitchFamily="50" charset="-127"/>
                  <a:ea typeface="나눔고딕 Bold" panose="020D0804000000000000" pitchFamily="50" charset="-127"/>
                  <a:cs typeface="KoPubWorld돋움체 Bold" panose="00000800000000000000" pitchFamily="2" charset="-127"/>
                </a:rPr>
                <a:t>세균에 속하지 않는 식물을 </a:t>
              </a:r>
              <a:r>
                <a:rPr lang="en-US" altLang="ko-KR" sz="1100" dirty="0">
                  <a:solidFill>
                    <a:schemeClr val="bg1">
                      <a:lumMod val="50000"/>
                    </a:schemeClr>
                  </a:solidFill>
                  <a:latin typeface="나눔고딕 Bold" panose="020D0804000000000000" pitchFamily="50" charset="-127"/>
                  <a:ea typeface="나눔고딕 Bold" panose="020D0804000000000000" pitchFamily="50" charset="-127"/>
                  <a:cs typeface="KoPubWorld돋움체 Bold" panose="00000800000000000000" pitchFamily="2" charset="-127"/>
                </a:rPr>
                <a:t>(           )(</a:t>
              </a:r>
              <a:r>
                <a:rPr lang="ko-KR" altLang="en-US" sz="1100" dirty="0">
                  <a:solidFill>
                    <a:schemeClr val="bg1">
                      <a:lumMod val="50000"/>
                    </a:schemeClr>
                  </a:solidFill>
                  <a:latin typeface="나눔고딕 Bold" panose="020D0804000000000000" pitchFamily="50" charset="-127"/>
                  <a:ea typeface="나눔고딕 Bold" panose="020D0804000000000000" pitchFamily="50" charset="-127"/>
                  <a:cs typeface="KoPubWorld돋움체 Bold" panose="00000800000000000000" pitchFamily="2" charset="-127"/>
                </a:rPr>
                <a:t>이</a:t>
              </a:r>
              <a:r>
                <a:rPr lang="en-US" altLang="ko-KR" sz="1100" dirty="0">
                  <a:solidFill>
                    <a:schemeClr val="bg1">
                      <a:lumMod val="50000"/>
                    </a:schemeClr>
                  </a:solidFill>
                  <a:latin typeface="나눔고딕 Bold" panose="020D0804000000000000" pitchFamily="50" charset="-127"/>
                  <a:ea typeface="나눔고딕 Bold" panose="020D0804000000000000" pitchFamily="50" charset="-127"/>
                  <a:cs typeface="KoPubWorld돋움체 Bold" panose="00000800000000000000" pitchFamily="2" charset="-127"/>
                </a:rPr>
                <a:t>)</a:t>
              </a:r>
              <a:r>
                <a:rPr lang="ko-KR" altLang="en-US" sz="1100" dirty="0">
                  <a:solidFill>
                    <a:schemeClr val="bg1">
                      <a:lumMod val="50000"/>
                    </a:schemeClr>
                  </a:solidFill>
                  <a:latin typeface="나눔고딕 Bold" panose="020D0804000000000000" pitchFamily="50" charset="-127"/>
                  <a:ea typeface="나눔고딕 Bold" panose="020D0804000000000000" pitchFamily="50" charset="-127"/>
                  <a:cs typeface="KoPubWorld돋움체 Bold" panose="00000800000000000000" pitchFamily="2" charset="-127"/>
                </a:rPr>
                <a:t>라고 한다</a:t>
              </a:r>
              <a:r>
                <a:rPr lang="en-US" altLang="ko-KR" sz="1100" dirty="0">
                  <a:solidFill>
                    <a:schemeClr val="bg1">
                      <a:lumMod val="50000"/>
                    </a:schemeClr>
                  </a:solidFill>
                  <a:latin typeface="나눔고딕 Bold" panose="020D0804000000000000" pitchFamily="50" charset="-127"/>
                  <a:ea typeface="나눔고딕 Bold" panose="020D0804000000000000" pitchFamily="50" charset="-127"/>
                  <a:cs typeface="KoPubWorld돋움체 Bold" panose="00000800000000000000" pitchFamily="2" charset="-127"/>
                </a:rPr>
                <a:t>. </a:t>
              </a:r>
              <a:endParaRPr lang="ko-KR" altLang="en-US" sz="1100" dirty="0">
                <a:solidFill>
                  <a:schemeClr val="bg1">
                    <a:lumMod val="50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  <p:sp>
        <p:nvSpPr>
          <p:cNvPr id="7" name="모서리가 둥근 직사각형 38">
            <a:extLst>
              <a:ext uri="{FF2B5EF4-FFF2-40B4-BE49-F238E27FC236}">
                <a16:creationId xmlns:a16="http://schemas.microsoft.com/office/drawing/2014/main" id="{F8C216D5-D36D-A9A8-A163-F2347C58A9CD}"/>
              </a:ext>
            </a:extLst>
          </p:cNvPr>
          <p:cNvSpPr/>
          <p:nvPr/>
        </p:nvSpPr>
        <p:spPr>
          <a:xfrm>
            <a:off x="392876" y="3405497"/>
            <a:ext cx="8437115" cy="1376053"/>
          </a:xfrm>
          <a:prstGeom prst="roundRect">
            <a:avLst>
              <a:gd name="adj" fmla="val 4516"/>
            </a:avLst>
          </a:prstGeom>
          <a:solidFill>
            <a:schemeClr val="bg1"/>
          </a:solidFill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5725" indent="-85725" fontAlgn="base"/>
            <a:r>
              <a:rPr lang="en-US" altLang="ko-KR" sz="1400" b="1" dirty="0">
                <a:solidFill>
                  <a:schemeClr val="tx1"/>
                </a:solidFill>
              </a:rPr>
              <a:t>3. </a:t>
            </a:r>
            <a:r>
              <a:rPr lang="ko-KR" altLang="en-US" sz="1400" b="1" dirty="0">
                <a:solidFill>
                  <a:schemeClr val="tx1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다음 </a:t>
            </a:r>
            <a:r>
              <a:rPr lang="en-US" altLang="ko-KR" sz="1400" b="1" dirty="0">
                <a:solidFill>
                  <a:schemeClr val="tx1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[</a:t>
            </a:r>
            <a:r>
              <a:rPr lang="ko-KR" altLang="en-US" sz="1400" b="1" dirty="0">
                <a:solidFill>
                  <a:schemeClr val="tx1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보기</a:t>
            </a:r>
            <a:r>
              <a:rPr lang="en-US" altLang="ko-KR" sz="1400" b="1" dirty="0">
                <a:solidFill>
                  <a:schemeClr val="tx1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]</a:t>
            </a:r>
            <a:r>
              <a:rPr lang="ko-KR" altLang="en-US" sz="1400" b="1" dirty="0">
                <a:solidFill>
                  <a:schemeClr val="tx1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는 광학 현미경으로 </a:t>
            </a:r>
            <a:r>
              <a:rPr lang="ko-KR" altLang="en-US" sz="1400" b="1" dirty="0" err="1">
                <a:solidFill>
                  <a:schemeClr val="tx1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해캄을</a:t>
            </a:r>
            <a:r>
              <a:rPr lang="ko-KR" altLang="en-US" sz="1400" b="1" dirty="0">
                <a:solidFill>
                  <a:schemeClr val="tx1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 관찰하는 과정을 나타낸 것입니다</a:t>
            </a:r>
            <a:r>
              <a:rPr lang="en-US" altLang="ko-KR" sz="1400" b="1" dirty="0">
                <a:solidFill>
                  <a:schemeClr val="tx1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  <a:r>
              <a:rPr lang="ko-KR" altLang="en-US" sz="1400" b="1" dirty="0">
                <a:solidFill>
                  <a:schemeClr val="tx1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순서에 맞게 기호를 써봅시다</a:t>
            </a:r>
            <a:r>
              <a:rPr lang="en-US" altLang="ko-KR" sz="1400" b="1" dirty="0">
                <a:solidFill>
                  <a:schemeClr val="tx1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</a:t>
            </a:r>
          </a:p>
          <a:p>
            <a:pPr marL="85725" indent="-85725" fontAlgn="base"/>
            <a:r>
              <a:rPr lang="en-US" altLang="ko-KR" sz="1100" b="1" dirty="0">
                <a:solidFill>
                  <a:schemeClr val="bg1">
                    <a:lumMod val="50000"/>
                  </a:schemeClr>
                </a:solidFill>
              </a:rPr>
              <a:t> </a:t>
            </a:r>
          </a:p>
          <a:p>
            <a:pPr marL="85725" indent="-85725" fontAlgn="base"/>
            <a:endParaRPr lang="en-US" altLang="ko-KR" sz="1100" b="1" dirty="0">
              <a:solidFill>
                <a:schemeClr val="bg1">
                  <a:lumMod val="50000"/>
                </a:schemeClr>
              </a:solidFill>
            </a:endParaRPr>
          </a:p>
          <a:p>
            <a:pPr marL="85725" indent="-85725" fontAlgn="base"/>
            <a:endParaRPr lang="en-US" altLang="ko-KR" sz="1100" b="1" dirty="0">
              <a:solidFill>
                <a:schemeClr val="bg1">
                  <a:lumMod val="50000"/>
                </a:schemeClr>
              </a:solidFill>
            </a:endParaRPr>
          </a:p>
          <a:p>
            <a:pPr marL="85725" indent="-85725" fontAlgn="base"/>
            <a:endParaRPr lang="en-US" altLang="ko-KR" sz="1100" b="1" dirty="0">
              <a:solidFill>
                <a:schemeClr val="bg1">
                  <a:lumMod val="50000"/>
                </a:schemeClr>
              </a:solidFill>
            </a:endParaRPr>
          </a:p>
          <a:p>
            <a:pPr marL="85725" indent="-85725" fontAlgn="base"/>
            <a:endParaRPr lang="en-US" altLang="ko-KR" sz="1100" b="1" dirty="0">
              <a:solidFill>
                <a:schemeClr val="bg1">
                  <a:lumMod val="50000"/>
                </a:schemeClr>
              </a:solidFill>
            </a:endParaRPr>
          </a:p>
          <a:p>
            <a:pPr marL="85725" indent="-85725" fontAlgn="base"/>
            <a:endParaRPr lang="ko-KR" altLang="en-US" sz="11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7377ABB2-9C81-D00A-F63E-B31A940243D7}"/>
              </a:ext>
            </a:extLst>
          </p:cNvPr>
          <p:cNvSpPr/>
          <p:nvPr/>
        </p:nvSpPr>
        <p:spPr>
          <a:xfrm>
            <a:off x="652790" y="3745932"/>
            <a:ext cx="7272009" cy="88321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reflection blurRad="38100" stA="52000" endA="300" endPos="40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lnSpc>
                <a:spcPct val="120000"/>
              </a:lnSpc>
            </a:pPr>
            <a:r>
              <a:rPr lang="ko-KR" altLang="en-US" sz="11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㉠ 받침 유리와 덮개 유리로 </a:t>
            </a:r>
            <a:r>
              <a:rPr lang="ko-KR" altLang="en-US" sz="1100" b="1" dirty="0" err="1">
                <a:solidFill>
                  <a:schemeClr val="bg1">
                    <a:lumMod val="50000"/>
                  </a:schemeClr>
                </a:solidFill>
                <a:latin typeface="+mn-ea"/>
              </a:rPr>
              <a:t>해캄</a:t>
            </a:r>
            <a:r>
              <a:rPr lang="ko-KR" altLang="en-US" sz="11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 표본을 만든다</a:t>
            </a:r>
            <a:r>
              <a:rPr lang="en-US" altLang="ko-KR" sz="11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. </a:t>
            </a:r>
            <a:endParaRPr lang="ko-KR" altLang="en-US" sz="1100" b="1" dirty="0">
              <a:solidFill>
                <a:schemeClr val="bg1">
                  <a:lumMod val="50000"/>
                </a:schemeClr>
              </a:solidFill>
              <a:latin typeface="+mn-ea"/>
            </a:endParaRPr>
          </a:p>
          <a:p>
            <a:pPr fontAlgn="base">
              <a:lnSpc>
                <a:spcPct val="120000"/>
              </a:lnSpc>
            </a:pPr>
            <a:r>
              <a:rPr lang="ko-KR" altLang="en-US" sz="11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㉡ 접안렌즈로 </a:t>
            </a:r>
            <a:r>
              <a:rPr lang="ko-KR" altLang="en-US" sz="1100" b="1" dirty="0" err="1">
                <a:solidFill>
                  <a:schemeClr val="bg1">
                    <a:lumMod val="50000"/>
                  </a:schemeClr>
                </a:solidFill>
                <a:latin typeface="+mn-ea"/>
              </a:rPr>
              <a:t>해캄</a:t>
            </a:r>
            <a:r>
              <a:rPr lang="ko-KR" altLang="en-US" sz="11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 표본을 관찰하면서 관찰한 내용을 기록한다</a:t>
            </a:r>
            <a:r>
              <a:rPr lang="en-US" altLang="ko-KR" sz="11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. </a:t>
            </a:r>
            <a:endParaRPr lang="ko-KR" altLang="en-US" sz="1100" b="1" dirty="0">
              <a:solidFill>
                <a:schemeClr val="bg1">
                  <a:lumMod val="50000"/>
                </a:schemeClr>
              </a:solidFill>
              <a:latin typeface="+mn-ea"/>
            </a:endParaRPr>
          </a:p>
          <a:p>
            <a:pPr fontAlgn="base">
              <a:lnSpc>
                <a:spcPct val="120000"/>
              </a:lnSpc>
            </a:pPr>
            <a:r>
              <a:rPr lang="ko-KR" altLang="en-US" sz="11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㉢ 접안렌즈로 </a:t>
            </a:r>
            <a:r>
              <a:rPr lang="ko-KR" altLang="en-US" sz="1100" b="1" dirty="0" err="1">
                <a:solidFill>
                  <a:schemeClr val="bg1">
                    <a:lumMod val="50000"/>
                  </a:schemeClr>
                </a:solidFill>
                <a:latin typeface="+mn-ea"/>
              </a:rPr>
              <a:t>해캄</a:t>
            </a:r>
            <a:r>
              <a:rPr lang="ko-KR" altLang="en-US" sz="11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 표본을 보면서 </a:t>
            </a:r>
            <a:r>
              <a:rPr lang="ko-KR" altLang="en-US" sz="1100" b="1" dirty="0" err="1">
                <a:solidFill>
                  <a:schemeClr val="bg1">
                    <a:lumMod val="50000"/>
                  </a:schemeClr>
                </a:solidFill>
                <a:latin typeface="+mn-ea"/>
              </a:rPr>
              <a:t>조동</a:t>
            </a:r>
            <a:r>
              <a:rPr lang="ko-KR" altLang="en-US" sz="11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 나사와 미동 나사로 초점을 맞춘다</a:t>
            </a:r>
            <a:r>
              <a:rPr lang="en-US" altLang="ko-KR" sz="11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. </a:t>
            </a:r>
            <a:endParaRPr lang="ko-KR" altLang="en-US" sz="1100" b="1" dirty="0">
              <a:solidFill>
                <a:schemeClr val="bg1">
                  <a:lumMod val="50000"/>
                </a:schemeClr>
              </a:solidFill>
              <a:latin typeface="+mn-ea"/>
            </a:endParaRPr>
          </a:p>
          <a:p>
            <a:pPr fontAlgn="base">
              <a:lnSpc>
                <a:spcPct val="120000"/>
              </a:lnSpc>
            </a:pPr>
            <a:r>
              <a:rPr lang="ko-KR" altLang="en-US" sz="11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㉣ </a:t>
            </a:r>
            <a:r>
              <a:rPr lang="ko-KR" altLang="en-US" sz="1100" b="1" dirty="0" err="1">
                <a:solidFill>
                  <a:schemeClr val="bg1">
                    <a:lumMod val="50000"/>
                  </a:schemeClr>
                </a:solidFill>
                <a:latin typeface="+mn-ea"/>
              </a:rPr>
              <a:t>해캄</a:t>
            </a:r>
            <a:r>
              <a:rPr lang="ko-KR" altLang="en-US" sz="11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 표본을 </a:t>
            </a:r>
            <a:r>
              <a:rPr lang="ko-KR" altLang="en-US" sz="1100" b="1" dirty="0" err="1">
                <a:solidFill>
                  <a:schemeClr val="bg1">
                    <a:lumMod val="50000"/>
                  </a:schemeClr>
                </a:solidFill>
                <a:latin typeface="+mn-ea"/>
              </a:rPr>
              <a:t>재물대</a:t>
            </a:r>
            <a:r>
              <a:rPr lang="ko-KR" altLang="en-US" sz="11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 위에 올려놓고 대물렌즈를 </a:t>
            </a:r>
            <a:r>
              <a:rPr lang="ko-KR" altLang="en-US" sz="1100" b="1" dirty="0" err="1">
                <a:solidFill>
                  <a:schemeClr val="bg1">
                    <a:lumMod val="50000"/>
                  </a:schemeClr>
                </a:solidFill>
                <a:latin typeface="+mn-ea"/>
              </a:rPr>
              <a:t>해캄</a:t>
            </a:r>
            <a:r>
              <a:rPr lang="ko-KR" altLang="en-US" sz="11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 표본에 가까워지게 조정한다</a:t>
            </a:r>
            <a:r>
              <a:rPr lang="en-US" altLang="ko-KR" sz="11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. </a:t>
            </a:r>
            <a:endParaRPr lang="ko-KR" altLang="en-US" sz="1100" b="1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22" name="자유형: 도형 21">
            <a:extLst>
              <a:ext uri="{FF2B5EF4-FFF2-40B4-BE49-F238E27FC236}">
                <a16:creationId xmlns:a16="http://schemas.microsoft.com/office/drawing/2014/main" id="{5EC4243D-F943-1F0C-7B52-BC9694DAA516}"/>
              </a:ext>
            </a:extLst>
          </p:cNvPr>
          <p:cNvSpPr/>
          <p:nvPr/>
        </p:nvSpPr>
        <p:spPr>
          <a:xfrm flipV="1">
            <a:off x="-1" y="1142798"/>
            <a:ext cx="7772401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DD95272-C500-F7DD-7AC4-929330F79DDC}"/>
              </a:ext>
            </a:extLst>
          </p:cNvPr>
          <p:cNvSpPr txBox="1"/>
          <p:nvPr/>
        </p:nvSpPr>
        <p:spPr>
          <a:xfrm>
            <a:off x="276305" y="907762"/>
            <a:ext cx="7312105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다양한 생물과 우리 생활 학습 내용 정리하기</a:t>
            </a:r>
          </a:p>
        </p:txBody>
      </p:sp>
    </p:spTree>
    <p:extLst>
      <p:ext uri="{BB962C8B-B14F-4D97-AF65-F5344CB8AC3E}">
        <p14:creationId xmlns:p14="http://schemas.microsoft.com/office/powerpoint/2010/main" val="9258095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과학시간</a:t>
            </a:r>
            <a:r>
              <a:rPr lang="en-US" altLang="ko-KR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(2)</a:t>
            </a: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9047C1A5-1D37-4853-8A29-A155806D99D2}"/>
              </a:ext>
            </a:extLst>
          </p:cNvPr>
          <p:cNvSpPr/>
          <p:nvPr/>
        </p:nvSpPr>
        <p:spPr>
          <a:xfrm flipV="1">
            <a:off x="-1" y="1142798"/>
            <a:ext cx="6203061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6306" y="907762"/>
            <a:ext cx="604829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2. </a:t>
            </a:r>
            <a:r>
              <a:rPr lang="ko-KR" altLang="en-US" sz="24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다이노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 타워 게임 방법 알아보기</a:t>
            </a:r>
          </a:p>
        </p:txBody>
      </p:sp>
      <p:sp>
        <p:nvSpPr>
          <p:cNvPr id="27" name="Rectangle 304">
            <a:extLst>
              <a:ext uri="{FF2B5EF4-FFF2-40B4-BE49-F238E27FC236}">
                <a16:creationId xmlns:a16="http://schemas.microsoft.com/office/drawing/2014/main" id="{46A0C31E-CC0B-09E0-7C26-40CD249AA4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9653" y="1507549"/>
            <a:ext cx="8146207" cy="777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게임 시작 버튼을 누르고 게임을 시작합니다</a:t>
            </a:r>
            <a:r>
              <a:rPr kumimoji="0" lang="en-US" altLang="ko-KR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  <a:br>
              <a:rPr kumimoji="0" lang="en-US" altLang="ko-KR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</a:br>
            <a:r>
              <a:rPr kumimoji="0" lang="ko-KR" altLang="en-US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이 게임은 과학 문제를 풀며 골드를 쌓아 </a:t>
            </a:r>
            <a:r>
              <a:rPr kumimoji="0" lang="ko-KR" altLang="en-US" sz="1800" dirty="0" err="1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다이노</a:t>
            </a:r>
            <a:r>
              <a:rPr kumimoji="0" lang="ko-KR" altLang="en-US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 타워를 </a:t>
            </a:r>
            <a:r>
              <a:rPr kumimoji="0" lang="ko-KR" altLang="en-US" sz="1800" dirty="0" err="1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디펜스하는</a:t>
            </a:r>
            <a:r>
              <a:rPr kumimoji="0" lang="ko-KR" altLang="en-US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 게임입니다</a:t>
            </a:r>
            <a:r>
              <a:rPr kumimoji="0" lang="en-US" altLang="ko-KR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</a:p>
        </p:txBody>
      </p:sp>
      <p:grpSp>
        <p:nvGrpSpPr>
          <p:cNvPr id="41" name="그룹 40">
            <a:extLst>
              <a:ext uri="{FF2B5EF4-FFF2-40B4-BE49-F238E27FC236}">
                <a16:creationId xmlns:a16="http://schemas.microsoft.com/office/drawing/2014/main" id="{97695922-B75A-8BFA-22A5-DF0F28C11413}"/>
              </a:ext>
            </a:extLst>
          </p:cNvPr>
          <p:cNvGrpSpPr/>
          <p:nvPr/>
        </p:nvGrpSpPr>
        <p:grpSpPr>
          <a:xfrm>
            <a:off x="381000" y="1576660"/>
            <a:ext cx="259914" cy="307777"/>
            <a:chOff x="408987" y="1604385"/>
            <a:chExt cx="137448" cy="170208"/>
          </a:xfrm>
        </p:grpSpPr>
        <p:sp>
          <p:nvSpPr>
            <p:cNvPr id="42" name="사각형: 잘린 대각선 방향 모서리 56">
              <a:extLst>
                <a:ext uri="{FF2B5EF4-FFF2-40B4-BE49-F238E27FC236}">
                  <a16:creationId xmlns:a16="http://schemas.microsoft.com/office/drawing/2014/main" id="{550D5A62-347F-DBB4-0300-519FACE14721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34FBD37A-B400-E0D0-F69B-5DC76861F8ED}"/>
                </a:ext>
              </a:extLst>
            </p:cNvPr>
            <p:cNvSpPr txBox="1"/>
            <p:nvPr/>
          </p:nvSpPr>
          <p:spPr>
            <a:xfrm>
              <a:off x="408987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  <p:pic>
        <p:nvPicPr>
          <p:cNvPr id="8" name="그림 7">
            <a:extLst>
              <a:ext uri="{FF2B5EF4-FFF2-40B4-BE49-F238E27FC236}">
                <a16:creationId xmlns:a16="http://schemas.microsoft.com/office/drawing/2014/main" id="{1FDD15E0-BF90-522D-F37C-1304AF9CF75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368"/>
          <a:stretch/>
        </p:blipFill>
        <p:spPr>
          <a:xfrm>
            <a:off x="2209800" y="2321231"/>
            <a:ext cx="4714239" cy="2630382"/>
          </a:xfrm>
          <a:custGeom>
            <a:avLst/>
            <a:gdLst>
              <a:gd name="connsiteX0" fmla="*/ 51692 w 4689087"/>
              <a:gd name="connsiteY0" fmla="*/ 0 h 2630382"/>
              <a:gd name="connsiteX1" fmla="*/ 4637395 w 4689087"/>
              <a:gd name="connsiteY1" fmla="*/ 0 h 2630382"/>
              <a:gd name="connsiteX2" fmla="*/ 4653979 w 4689087"/>
              <a:gd name="connsiteY2" fmla="*/ 11181 h 2630382"/>
              <a:gd name="connsiteX3" fmla="*/ 4689087 w 4689087"/>
              <a:gd name="connsiteY3" fmla="*/ 95941 h 2630382"/>
              <a:gd name="connsiteX4" fmla="*/ 4689087 w 4689087"/>
              <a:gd name="connsiteY4" fmla="*/ 2510513 h 2630382"/>
              <a:gd name="connsiteX5" fmla="*/ 4569218 w 4689087"/>
              <a:gd name="connsiteY5" fmla="*/ 2630382 h 2630382"/>
              <a:gd name="connsiteX6" fmla="*/ 119869 w 4689087"/>
              <a:gd name="connsiteY6" fmla="*/ 2630382 h 2630382"/>
              <a:gd name="connsiteX7" fmla="*/ 0 w 4689087"/>
              <a:gd name="connsiteY7" fmla="*/ 2510513 h 2630382"/>
              <a:gd name="connsiteX8" fmla="*/ 0 w 4689087"/>
              <a:gd name="connsiteY8" fmla="*/ 95941 h 2630382"/>
              <a:gd name="connsiteX9" fmla="*/ 35109 w 4689087"/>
              <a:gd name="connsiteY9" fmla="*/ 11181 h 2630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689087" h="2630382">
                <a:moveTo>
                  <a:pt x="51692" y="0"/>
                </a:moveTo>
                <a:lnTo>
                  <a:pt x="4637395" y="0"/>
                </a:lnTo>
                <a:lnTo>
                  <a:pt x="4653979" y="11181"/>
                </a:lnTo>
                <a:cubicBezTo>
                  <a:pt x="4675671" y="32873"/>
                  <a:pt x="4689087" y="62840"/>
                  <a:pt x="4689087" y="95941"/>
                </a:cubicBezTo>
                <a:lnTo>
                  <a:pt x="4689087" y="2510513"/>
                </a:lnTo>
                <a:cubicBezTo>
                  <a:pt x="4689087" y="2576715"/>
                  <a:pt x="4635420" y="2630382"/>
                  <a:pt x="4569218" y="2630382"/>
                </a:cubicBezTo>
                <a:lnTo>
                  <a:pt x="119869" y="2630382"/>
                </a:lnTo>
                <a:cubicBezTo>
                  <a:pt x="53667" y="2630382"/>
                  <a:pt x="0" y="2576715"/>
                  <a:pt x="0" y="2510513"/>
                </a:cubicBezTo>
                <a:lnTo>
                  <a:pt x="0" y="95941"/>
                </a:lnTo>
                <a:cubicBezTo>
                  <a:pt x="0" y="62840"/>
                  <a:pt x="13417" y="32873"/>
                  <a:pt x="35109" y="11181"/>
                </a:cubicBezTo>
                <a:close/>
              </a:path>
            </a:pathLst>
          </a:custGeom>
        </p:spPr>
      </p:pic>
      <p:sp>
        <p:nvSpPr>
          <p:cNvPr id="9" name="모서리가 둥근 직사각형 38">
            <a:extLst>
              <a:ext uri="{FF2B5EF4-FFF2-40B4-BE49-F238E27FC236}">
                <a16:creationId xmlns:a16="http://schemas.microsoft.com/office/drawing/2014/main" id="{159240BF-AB1E-FBE6-BF9D-58C5A875B8C8}"/>
              </a:ext>
            </a:extLst>
          </p:cNvPr>
          <p:cNvSpPr/>
          <p:nvPr/>
        </p:nvSpPr>
        <p:spPr>
          <a:xfrm>
            <a:off x="2214880" y="2297303"/>
            <a:ext cx="4714239" cy="2654310"/>
          </a:xfrm>
          <a:prstGeom prst="roundRect">
            <a:avLst>
              <a:gd name="adj" fmla="val 4516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413017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과학시간</a:t>
            </a:r>
            <a:r>
              <a:rPr lang="en-US" altLang="ko-KR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(2)</a:t>
            </a: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9047C1A5-1D37-4853-8A29-A155806D99D2}"/>
              </a:ext>
            </a:extLst>
          </p:cNvPr>
          <p:cNvSpPr/>
          <p:nvPr/>
        </p:nvSpPr>
        <p:spPr>
          <a:xfrm flipV="1">
            <a:off x="-1" y="1142798"/>
            <a:ext cx="6203061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6306" y="907762"/>
            <a:ext cx="604829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2. </a:t>
            </a:r>
            <a:r>
              <a:rPr lang="ko-KR" altLang="en-US" sz="24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다이노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 타워 게임 방법 알아보기</a:t>
            </a:r>
          </a:p>
        </p:txBody>
      </p:sp>
      <p:grpSp>
        <p:nvGrpSpPr>
          <p:cNvPr id="41" name="그룹 40">
            <a:extLst>
              <a:ext uri="{FF2B5EF4-FFF2-40B4-BE49-F238E27FC236}">
                <a16:creationId xmlns:a16="http://schemas.microsoft.com/office/drawing/2014/main" id="{97695922-B75A-8BFA-22A5-DF0F28C11413}"/>
              </a:ext>
            </a:extLst>
          </p:cNvPr>
          <p:cNvGrpSpPr/>
          <p:nvPr/>
        </p:nvGrpSpPr>
        <p:grpSpPr>
          <a:xfrm>
            <a:off x="381000" y="1576660"/>
            <a:ext cx="259914" cy="307777"/>
            <a:chOff x="408987" y="1604385"/>
            <a:chExt cx="137448" cy="170208"/>
          </a:xfrm>
        </p:grpSpPr>
        <p:sp>
          <p:nvSpPr>
            <p:cNvPr id="42" name="사각형: 잘린 대각선 방향 모서리 56">
              <a:extLst>
                <a:ext uri="{FF2B5EF4-FFF2-40B4-BE49-F238E27FC236}">
                  <a16:creationId xmlns:a16="http://schemas.microsoft.com/office/drawing/2014/main" id="{550D5A62-347F-DBB4-0300-519FACE14721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34FBD37A-B400-E0D0-F69B-5DC76861F8ED}"/>
                </a:ext>
              </a:extLst>
            </p:cNvPr>
            <p:cNvSpPr txBox="1"/>
            <p:nvPr/>
          </p:nvSpPr>
          <p:spPr>
            <a:xfrm>
              <a:off x="408987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  <p:grpSp>
        <p:nvGrpSpPr>
          <p:cNvPr id="10" name="그룹 9">
            <a:extLst>
              <a:ext uri="{FF2B5EF4-FFF2-40B4-BE49-F238E27FC236}">
                <a16:creationId xmlns:a16="http://schemas.microsoft.com/office/drawing/2014/main" id="{8EB5A0DA-39CF-60C2-1AC1-21F6869D1CBD}"/>
              </a:ext>
            </a:extLst>
          </p:cNvPr>
          <p:cNvGrpSpPr/>
          <p:nvPr/>
        </p:nvGrpSpPr>
        <p:grpSpPr>
          <a:xfrm>
            <a:off x="404389" y="2355736"/>
            <a:ext cx="3900264" cy="2193645"/>
            <a:chOff x="381000" y="2297303"/>
            <a:chExt cx="4719319" cy="2654310"/>
          </a:xfrm>
        </p:grpSpPr>
        <p:pic>
          <p:nvPicPr>
            <p:cNvPr id="8" name="그림 7">
              <a:extLst>
                <a:ext uri="{FF2B5EF4-FFF2-40B4-BE49-F238E27FC236}">
                  <a16:creationId xmlns:a16="http://schemas.microsoft.com/office/drawing/2014/main" id="{1FDD15E0-BF90-522D-F37C-1304AF9CF75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88" b="288"/>
            <a:stretch/>
          </p:blipFill>
          <p:spPr>
            <a:xfrm>
              <a:off x="381000" y="2321231"/>
              <a:ext cx="4714239" cy="2630382"/>
            </a:xfrm>
            <a:custGeom>
              <a:avLst/>
              <a:gdLst>
                <a:gd name="connsiteX0" fmla="*/ 51692 w 4689087"/>
                <a:gd name="connsiteY0" fmla="*/ 0 h 2630382"/>
                <a:gd name="connsiteX1" fmla="*/ 4637395 w 4689087"/>
                <a:gd name="connsiteY1" fmla="*/ 0 h 2630382"/>
                <a:gd name="connsiteX2" fmla="*/ 4653979 w 4689087"/>
                <a:gd name="connsiteY2" fmla="*/ 11181 h 2630382"/>
                <a:gd name="connsiteX3" fmla="*/ 4689087 w 4689087"/>
                <a:gd name="connsiteY3" fmla="*/ 95941 h 2630382"/>
                <a:gd name="connsiteX4" fmla="*/ 4689087 w 4689087"/>
                <a:gd name="connsiteY4" fmla="*/ 2510513 h 2630382"/>
                <a:gd name="connsiteX5" fmla="*/ 4569218 w 4689087"/>
                <a:gd name="connsiteY5" fmla="*/ 2630382 h 2630382"/>
                <a:gd name="connsiteX6" fmla="*/ 119869 w 4689087"/>
                <a:gd name="connsiteY6" fmla="*/ 2630382 h 2630382"/>
                <a:gd name="connsiteX7" fmla="*/ 0 w 4689087"/>
                <a:gd name="connsiteY7" fmla="*/ 2510513 h 2630382"/>
                <a:gd name="connsiteX8" fmla="*/ 0 w 4689087"/>
                <a:gd name="connsiteY8" fmla="*/ 95941 h 2630382"/>
                <a:gd name="connsiteX9" fmla="*/ 35109 w 4689087"/>
                <a:gd name="connsiteY9" fmla="*/ 11181 h 2630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689087" h="2630382">
                  <a:moveTo>
                    <a:pt x="51692" y="0"/>
                  </a:moveTo>
                  <a:lnTo>
                    <a:pt x="4637395" y="0"/>
                  </a:lnTo>
                  <a:lnTo>
                    <a:pt x="4653979" y="11181"/>
                  </a:lnTo>
                  <a:cubicBezTo>
                    <a:pt x="4675671" y="32873"/>
                    <a:pt x="4689087" y="62840"/>
                    <a:pt x="4689087" y="95941"/>
                  </a:cubicBezTo>
                  <a:lnTo>
                    <a:pt x="4689087" y="2510513"/>
                  </a:lnTo>
                  <a:cubicBezTo>
                    <a:pt x="4689087" y="2576715"/>
                    <a:pt x="4635420" y="2630382"/>
                    <a:pt x="4569218" y="2630382"/>
                  </a:cubicBezTo>
                  <a:lnTo>
                    <a:pt x="119869" y="2630382"/>
                  </a:lnTo>
                  <a:cubicBezTo>
                    <a:pt x="53667" y="2630382"/>
                    <a:pt x="0" y="2576715"/>
                    <a:pt x="0" y="2510513"/>
                  </a:cubicBezTo>
                  <a:lnTo>
                    <a:pt x="0" y="95941"/>
                  </a:lnTo>
                  <a:cubicBezTo>
                    <a:pt x="0" y="62840"/>
                    <a:pt x="13417" y="32873"/>
                    <a:pt x="35109" y="11181"/>
                  </a:cubicBezTo>
                  <a:close/>
                </a:path>
              </a:pathLst>
            </a:custGeom>
          </p:spPr>
        </p:pic>
        <p:sp>
          <p:nvSpPr>
            <p:cNvPr id="9" name="모서리가 둥근 직사각형 38">
              <a:extLst>
                <a:ext uri="{FF2B5EF4-FFF2-40B4-BE49-F238E27FC236}">
                  <a16:creationId xmlns:a16="http://schemas.microsoft.com/office/drawing/2014/main" id="{159240BF-AB1E-FBE6-BF9D-58C5A875B8C8}"/>
                </a:ext>
              </a:extLst>
            </p:cNvPr>
            <p:cNvSpPr/>
            <p:nvPr/>
          </p:nvSpPr>
          <p:spPr>
            <a:xfrm>
              <a:off x="386080" y="2297303"/>
              <a:ext cx="4714239" cy="2654310"/>
            </a:xfrm>
            <a:prstGeom prst="roundRect">
              <a:avLst>
                <a:gd name="adj" fmla="val 4516"/>
              </a:avLst>
            </a:prstGeom>
            <a:noFill/>
            <a:ln w="38100">
              <a:solidFill>
                <a:srgbClr val="A19FFF"/>
              </a:solidFill>
            </a:ln>
            <a:effectLst>
              <a:outerShdw dist="38100" dir="2400000" algn="ctr" rotWithShape="0">
                <a:srgbClr val="A19FFF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</p:grpSp>
      <p:sp>
        <p:nvSpPr>
          <p:cNvPr id="3" name="Rectangle 304">
            <a:extLst>
              <a:ext uri="{FF2B5EF4-FFF2-40B4-BE49-F238E27FC236}">
                <a16:creationId xmlns:a16="http://schemas.microsoft.com/office/drawing/2014/main" id="{72D7D779-4CF1-FD51-5ECF-09DC02C67D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9653" y="1491174"/>
            <a:ext cx="8146207" cy="417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자신에게 맞는 스테이지와 레벨을 선택하여 게임을 시작합니다</a:t>
            </a:r>
            <a:r>
              <a:rPr kumimoji="0" lang="en-US" altLang="ko-KR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</a:p>
        </p:txBody>
      </p:sp>
      <p:grpSp>
        <p:nvGrpSpPr>
          <p:cNvPr id="11" name="그룹 10">
            <a:extLst>
              <a:ext uri="{FF2B5EF4-FFF2-40B4-BE49-F238E27FC236}">
                <a16:creationId xmlns:a16="http://schemas.microsoft.com/office/drawing/2014/main" id="{B525197E-1EAD-44BB-6E16-6A24E994E3FC}"/>
              </a:ext>
            </a:extLst>
          </p:cNvPr>
          <p:cNvGrpSpPr/>
          <p:nvPr/>
        </p:nvGrpSpPr>
        <p:grpSpPr>
          <a:xfrm>
            <a:off x="4725894" y="2355736"/>
            <a:ext cx="3900264" cy="2193645"/>
            <a:chOff x="5257800" y="2297303"/>
            <a:chExt cx="4719319" cy="2654310"/>
          </a:xfrm>
        </p:grpSpPr>
        <p:pic>
          <p:nvPicPr>
            <p:cNvPr id="4" name="그림 3">
              <a:extLst>
                <a:ext uri="{FF2B5EF4-FFF2-40B4-BE49-F238E27FC236}">
                  <a16:creationId xmlns:a16="http://schemas.microsoft.com/office/drawing/2014/main" id="{09A6519A-E797-2E4C-F57D-A8761804EE4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88" b="288"/>
            <a:stretch/>
          </p:blipFill>
          <p:spPr>
            <a:xfrm>
              <a:off x="5257800" y="2321231"/>
              <a:ext cx="4714239" cy="2630382"/>
            </a:xfrm>
            <a:custGeom>
              <a:avLst/>
              <a:gdLst>
                <a:gd name="connsiteX0" fmla="*/ 51692 w 4689087"/>
                <a:gd name="connsiteY0" fmla="*/ 0 h 2630382"/>
                <a:gd name="connsiteX1" fmla="*/ 4637395 w 4689087"/>
                <a:gd name="connsiteY1" fmla="*/ 0 h 2630382"/>
                <a:gd name="connsiteX2" fmla="*/ 4653979 w 4689087"/>
                <a:gd name="connsiteY2" fmla="*/ 11181 h 2630382"/>
                <a:gd name="connsiteX3" fmla="*/ 4689087 w 4689087"/>
                <a:gd name="connsiteY3" fmla="*/ 95941 h 2630382"/>
                <a:gd name="connsiteX4" fmla="*/ 4689087 w 4689087"/>
                <a:gd name="connsiteY4" fmla="*/ 2510513 h 2630382"/>
                <a:gd name="connsiteX5" fmla="*/ 4569218 w 4689087"/>
                <a:gd name="connsiteY5" fmla="*/ 2630382 h 2630382"/>
                <a:gd name="connsiteX6" fmla="*/ 119869 w 4689087"/>
                <a:gd name="connsiteY6" fmla="*/ 2630382 h 2630382"/>
                <a:gd name="connsiteX7" fmla="*/ 0 w 4689087"/>
                <a:gd name="connsiteY7" fmla="*/ 2510513 h 2630382"/>
                <a:gd name="connsiteX8" fmla="*/ 0 w 4689087"/>
                <a:gd name="connsiteY8" fmla="*/ 95941 h 2630382"/>
                <a:gd name="connsiteX9" fmla="*/ 35109 w 4689087"/>
                <a:gd name="connsiteY9" fmla="*/ 11181 h 2630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689087" h="2630382">
                  <a:moveTo>
                    <a:pt x="51692" y="0"/>
                  </a:moveTo>
                  <a:lnTo>
                    <a:pt x="4637395" y="0"/>
                  </a:lnTo>
                  <a:lnTo>
                    <a:pt x="4653979" y="11181"/>
                  </a:lnTo>
                  <a:cubicBezTo>
                    <a:pt x="4675671" y="32873"/>
                    <a:pt x="4689087" y="62840"/>
                    <a:pt x="4689087" y="95941"/>
                  </a:cubicBezTo>
                  <a:lnTo>
                    <a:pt x="4689087" y="2510513"/>
                  </a:lnTo>
                  <a:cubicBezTo>
                    <a:pt x="4689087" y="2576715"/>
                    <a:pt x="4635420" y="2630382"/>
                    <a:pt x="4569218" y="2630382"/>
                  </a:cubicBezTo>
                  <a:lnTo>
                    <a:pt x="119869" y="2630382"/>
                  </a:lnTo>
                  <a:cubicBezTo>
                    <a:pt x="53667" y="2630382"/>
                    <a:pt x="0" y="2576715"/>
                    <a:pt x="0" y="2510513"/>
                  </a:cubicBezTo>
                  <a:lnTo>
                    <a:pt x="0" y="95941"/>
                  </a:lnTo>
                  <a:cubicBezTo>
                    <a:pt x="0" y="62840"/>
                    <a:pt x="13417" y="32873"/>
                    <a:pt x="35109" y="11181"/>
                  </a:cubicBezTo>
                  <a:close/>
                </a:path>
              </a:pathLst>
            </a:custGeom>
          </p:spPr>
        </p:pic>
        <p:sp>
          <p:nvSpPr>
            <p:cNvPr id="5" name="모서리가 둥근 직사각형 38">
              <a:extLst>
                <a:ext uri="{FF2B5EF4-FFF2-40B4-BE49-F238E27FC236}">
                  <a16:creationId xmlns:a16="http://schemas.microsoft.com/office/drawing/2014/main" id="{D397FEC4-E86C-ABCC-890A-D22A3E4C016E}"/>
                </a:ext>
              </a:extLst>
            </p:cNvPr>
            <p:cNvSpPr/>
            <p:nvPr/>
          </p:nvSpPr>
          <p:spPr>
            <a:xfrm>
              <a:off x="5262880" y="2297303"/>
              <a:ext cx="4714239" cy="2654310"/>
            </a:xfrm>
            <a:prstGeom prst="roundRect">
              <a:avLst>
                <a:gd name="adj" fmla="val 4516"/>
              </a:avLst>
            </a:prstGeom>
            <a:noFill/>
            <a:ln w="38100">
              <a:solidFill>
                <a:srgbClr val="A19FFF"/>
              </a:solidFill>
            </a:ln>
            <a:effectLst>
              <a:outerShdw dist="38100" dir="2400000" algn="ctr" rotWithShape="0">
                <a:srgbClr val="A19FFF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868517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과학시간</a:t>
            </a:r>
            <a:r>
              <a:rPr lang="en-US" altLang="ko-KR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(2)</a:t>
            </a: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grpSp>
        <p:nvGrpSpPr>
          <p:cNvPr id="41" name="그룹 40">
            <a:extLst>
              <a:ext uri="{FF2B5EF4-FFF2-40B4-BE49-F238E27FC236}">
                <a16:creationId xmlns:a16="http://schemas.microsoft.com/office/drawing/2014/main" id="{97695922-B75A-8BFA-22A5-DF0F28C11413}"/>
              </a:ext>
            </a:extLst>
          </p:cNvPr>
          <p:cNvGrpSpPr/>
          <p:nvPr/>
        </p:nvGrpSpPr>
        <p:grpSpPr>
          <a:xfrm>
            <a:off x="381000" y="1576660"/>
            <a:ext cx="259914" cy="307777"/>
            <a:chOff x="408987" y="1604385"/>
            <a:chExt cx="137448" cy="170208"/>
          </a:xfrm>
        </p:grpSpPr>
        <p:sp>
          <p:nvSpPr>
            <p:cNvPr id="42" name="사각형: 잘린 대각선 방향 모서리 56">
              <a:extLst>
                <a:ext uri="{FF2B5EF4-FFF2-40B4-BE49-F238E27FC236}">
                  <a16:creationId xmlns:a16="http://schemas.microsoft.com/office/drawing/2014/main" id="{550D5A62-347F-DBB4-0300-519FACE14721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34FBD37A-B400-E0D0-F69B-5DC76861F8ED}"/>
                </a:ext>
              </a:extLst>
            </p:cNvPr>
            <p:cNvSpPr txBox="1"/>
            <p:nvPr/>
          </p:nvSpPr>
          <p:spPr>
            <a:xfrm>
              <a:off x="408987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  <p:pic>
        <p:nvPicPr>
          <p:cNvPr id="8" name="그림 7">
            <a:extLst>
              <a:ext uri="{FF2B5EF4-FFF2-40B4-BE49-F238E27FC236}">
                <a16:creationId xmlns:a16="http://schemas.microsoft.com/office/drawing/2014/main" id="{1FDD15E0-BF90-522D-F37C-1304AF9CF75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" b="288"/>
          <a:stretch/>
        </p:blipFill>
        <p:spPr>
          <a:xfrm>
            <a:off x="404389" y="2375511"/>
            <a:ext cx="3896066" cy="2173870"/>
          </a:xfrm>
          <a:custGeom>
            <a:avLst/>
            <a:gdLst>
              <a:gd name="connsiteX0" fmla="*/ 51692 w 4689087"/>
              <a:gd name="connsiteY0" fmla="*/ 0 h 2630382"/>
              <a:gd name="connsiteX1" fmla="*/ 4637395 w 4689087"/>
              <a:gd name="connsiteY1" fmla="*/ 0 h 2630382"/>
              <a:gd name="connsiteX2" fmla="*/ 4653979 w 4689087"/>
              <a:gd name="connsiteY2" fmla="*/ 11181 h 2630382"/>
              <a:gd name="connsiteX3" fmla="*/ 4689087 w 4689087"/>
              <a:gd name="connsiteY3" fmla="*/ 95941 h 2630382"/>
              <a:gd name="connsiteX4" fmla="*/ 4689087 w 4689087"/>
              <a:gd name="connsiteY4" fmla="*/ 2510513 h 2630382"/>
              <a:gd name="connsiteX5" fmla="*/ 4569218 w 4689087"/>
              <a:gd name="connsiteY5" fmla="*/ 2630382 h 2630382"/>
              <a:gd name="connsiteX6" fmla="*/ 119869 w 4689087"/>
              <a:gd name="connsiteY6" fmla="*/ 2630382 h 2630382"/>
              <a:gd name="connsiteX7" fmla="*/ 0 w 4689087"/>
              <a:gd name="connsiteY7" fmla="*/ 2510513 h 2630382"/>
              <a:gd name="connsiteX8" fmla="*/ 0 w 4689087"/>
              <a:gd name="connsiteY8" fmla="*/ 95941 h 2630382"/>
              <a:gd name="connsiteX9" fmla="*/ 35109 w 4689087"/>
              <a:gd name="connsiteY9" fmla="*/ 11181 h 2630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689087" h="2630382">
                <a:moveTo>
                  <a:pt x="51692" y="0"/>
                </a:moveTo>
                <a:lnTo>
                  <a:pt x="4637395" y="0"/>
                </a:lnTo>
                <a:lnTo>
                  <a:pt x="4653979" y="11181"/>
                </a:lnTo>
                <a:cubicBezTo>
                  <a:pt x="4675671" y="32873"/>
                  <a:pt x="4689087" y="62840"/>
                  <a:pt x="4689087" y="95941"/>
                </a:cubicBezTo>
                <a:lnTo>
                  <a:pt x="4689087" y="2510513"/>
                </a:lnTo>
                <a:cubicBezTo>
                  <a:pt x="4689087" y="2576715"/>
                  <a:pt x="4635420" y="2630382"/>
                  <a:pt x="4569218" y="2630382"/>
                </a:cubicBezTo>
                <a:lnTo>
                  <a:pt x="119869" y="2630382"/>
                </a:lnTo>
                <a:cubicBezTo>
                  <a:pt x="53667" y="2630382"/>
                  <a:pt x="0" y="2576715"/>
                  <a:pt x="0" y="2510513"/>
                </a:cubicBezTo>
                <a:lnTo>
                  <a:pt x="0" y="95941"/>
                </a:lnTo>
                <a:cubicBezTo>
                  <a:pt x="0" y="62840"/>
                  <a:pt x="13417" y="32873"/>
                  <a:pt x="35109" y="11181"/>
                </a:cubicBezTo>
                <a:close/>
              </a:path>
            </a:pathLst>
          </a:custGeom>
        </p:spPr>
      </p:pic>
      <p:sp>
        <p:nvSpPr>
          <p:cNvPr id="9" name="모서리가 둥근 직사각형 38">
            <a:extLst>
              <a:ext uri="{FF2B5EF4-FFF2-40B4-BE49-F238E27FC236}">
                <a16:creationId xmlns:a16="http://schemas.microsoft.com/office/drawing/2014/main" id="{159240BF-AB1E-FBE6-BF9D-58C5A875B8C8}"/>
              </a:ext>
            </a:extLst>
          </p:cNvPr>
          <p:cNvSpPr/>
          <p:nvPr/>
        </p:nvSpPr>
        <p:spPr>
          <a:xfrm>
            <a:off x="408587" y="2355736"/>
            <a:ext cx="3896066" cy="2193645"/>
          </a:xfrm>
          <a:prstGeom prst="roundRect">
            <a:avLst>
              <a:gd name="adj" fmla="val 4516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3" name="Rectangle 304">
            <a:extLst>
              <a:ext uri="{FF2B5EF4-FFF2-40B4-BE49-F238E27FC236}">
                <a16:creationId xmlns:a16="http://schemas.microsoft.com/office/drawing/2014/main" id="{72D7D779-4CF1-FD51-5ECF-09DC02C67D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9653" y="1491174"/>
            <a:ext cx="8146207" cy="417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튜토리얼로 </a:t>
            </a:r>
            <a:r>
              <a:rPr kumimoji="0" lang="ko-KR" altLang="en-US" sz="1800" dirty="0" err="1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다이노</a:t>
            </a:r>
            <a:r>
              <a:rPr kumimoji="0" lang="ko-KR" altLang="en-US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 타워 게임 방법을 알아 봅니다</a:t>
            </a:r>
            <a:r>
              <a:rPr kumimoji="0" lang="en-US" altLang="ko-KR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09A6519A-E797-2E4C-F57D-A8761804EE4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" b="288"/>
          <a:stretch/>
        </p:blipFill>
        <p:spPr>
          <a:xfrm>
            <a:off x="4724400" y="2375511"/>
            <a:ext cx="3896066" cy="2173870"/>
          </a:xfrm>
          <a:custGeom>
            <a:avLst/>
            <a:gdLst>
              <a:gd name="connsiteX0" fmla="*/ 51692 w 4689087"/>
              <a:gd name="connsiteY0" fmla="*/ 0 h 2630382"/>
              <a:gd name="connsiteX1" fmla="*/ 4637395 w 4689087"/>
              <a:gd name="connsiteY1" fmla="*/ 0 h 2630382"/>
              <a:gd name="connsiteX2" fmla="*/ 4653979 w 4689087"/>
              <a:gd name="connsiteY2" fmla="*/ 11181 h 2630382"/>
              <a:gd name="connsiteX3" fmla="*/ 4689087 w 4689087"/>
              <a:gd name="connsiteY3" fmla="*/ 95941 h 2630382"/>
              <a:gd name="connsiteX4" fmla="*/ 4689087 w 4689087"/>
              <a:gd name="connsiteY4" fmla="*/ 2510513 h 2630382"/>
              <a:gd name="connsiteX5" fmla="*/ 4569218 w 4689087"/>
              <a:gd name="connsiteY5" fmla="*/ 2630382 h 2630382"/>
              <a:gd name="connsiteX6" fmla="*/ 119869 w 4689087"/>
              <a:gd name="connsiteY6" fmla="*/ 2630382 h 2630382"/>
              <a:gd name="connsiteX7" fmla="*/ 0 w 4689087"/>
              <a:gd name="connsiteY7" fmla="*/ 2510513 h 2630382"/>
              <a:gd name="connsiteX8" fmla="*/ 0 w 4689087"/>
              <a:gd name="connsiteY8" fmla="*/ 95941 h 2630382"/>
              <a:gd name="connsiteX9" fmla="*/ 35109 w 4689087"/>
              <a:gd name="connsiteY9" fmla="*/ 11181 h 2630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689087" h="2630382">
                <a:moveTo>
                  <a:pt x="51692" y="0"/>
                </a:moveTo>
                <a:lnTo>
                  <a:pt x="4637395" y="0"/>
                </a:lnTo>
                <a:lnTo>
                  <a:pt x="4653979" y="11181"/>
                </a:lnTo>
                <a:cubicBezTo>
                  <a:pt x="4675671" y="32873"/>
                  <a:pt x="4689087" y="62840"/>
                  <a:pt x="4689087" y="95941"/>
                </a:cubicBezTo>
                <a:lnTo>
                  <a:pt x="4689087" y="2510513"/>
                </a:lnTo>
                <a:cubicBezTo>
                  <a:pt x="4689087" y="2576715"/>
                  <a:pt x="4635420" y="2630382"/>
                  <a:pt x="4569218" y="2630382"/>
                </a:cubicBezTo>
                <a:lnTo>
                  <a:pt x="119869" y="2630382"/>
                </a:lnTo>
                <a:cubicBezTo>
                  <a:pt x="53667" y="2630382"/>
                  <a:pt x="0" y="2576715"/>
                  <a:pt x="0" y="2510513"/>
                </a:cubicBezTo>
                <a:lnTo>
                  <a:pt x="0" y="95941"/>
                </a:lnTo>
                <a:cubicBezTo>
                  <a:pt x="0" y="62840"/>
                  <a:pt x="13417" y="32873"/>
                  <a:pt x="35109" y="11181"/>
                </a:cubicBezTo>
                <a:close/>
              </a:path>
            </a:pathLst>
          </a:custGeom>
        </p:spPr>
      </p:pic>
      <p:sp>
        <p:nvSpPr>
          <p:cNvPr id="5" name="모서리가 둥근 직사각형 38">
            <a:extLst>
              <a:ext uri="{FF2B5EF4-FFF2-40B4-BE49-F238E27FC236}">
                <a16:creationId xmlns:a16="http://schemas.microsoft.com/office/drawing/2014/main" id="{D397FEC4-E86C-ABCC-890A-D22A3E4C016E}"/>
              </a:ext>
            </a:extLst>
          </p:cNvPr>
          <p:cNvSpPr/>
          <p:nvPr/>
        </p:nvSpPr>
        <p:spPr>
          <a:xfrm>
            <a:off x="4730092" y="2355736"/>
            <a:ext cx="3896066" cy="2193645"/>
          </a:xfrm>
          <a:prstGeom prst="roundRect">
            <a:avLst>
              <a:gd name="adj" fmla="val 4516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6" name="자유형: 도형 15">
            <a:extLst>
              <a:ext uri="{FF2B5EF4-FFF2-40B4-BE49-F238E27FC236}">
                <a16:creationId xmlns:a16="http://schemas.microsoft.com/office/drawing/2014/main" id="{CADB45BA-AA3B-A446-73F8-84C820B2F03E}"/>
              </a:ext>
            </a:extLst>
          </p:cNvPr>
          <p:cNvSpPr/>
          <p:nvPr/>
        </p:nvSpPr>
        <p:spPr>
          <a:xfrm flipV="1">
            <a:off x="-1" y="1142798"/>
            <a:ext cx="6203061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A1F7604-C7D8-6506-308C-4C23AA82E655}"/>
              </a:ext>
            </a:extLst>
          </p:cNvPr>
          <p:cNvSpPr txBox="1"/>
          <p:nvPr/>
        </p:nvSpPr>
        <p:spPr>
          <a:xfrm>
            <a:off x="276306" y="907762"/>
            <a:ext cx="604829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2. </a:t>
            </a:r>
            <a:r>
              <a:rPr lang="ko-KR" altLang="en-US" sz="24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다이노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 타워 게임 방법 알아보기</a:t>
            </a:r>
          </a:p>
        </p:txBody>
      </p:sp>
    </p:spTree>
    <p:extLst>
      <p:ext uri="{BB962C8B-B14F-4D97-AF65-F5344CB8AC3E}">
        <p14:creationId xmlns:p14="http://schemas.microsoft.com/office/powerpoint/2010/main" val="32942574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과학시간</a:t>
            </a:r>
            <a:r>
              <a:rPr lang="en-US" altLang="ko-KR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(2)</a:t>
            </a: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sp>
        <p:nvSpPr>
          <p:cNvPr id="27" name="Rectangle 304">
            <a:extLst>
              <a:ext uri="{FF2B5EF4-FFF2-40B4-BE49-F238E27FC236}">
                <a16:creationId xmlns:a16="http://schemas.microsoft.com/office/drawing/2014/main" id="{46A0C31E-CC0B-09E0-7C26-40CD249AA4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0882" y="1501949"/>
            <a:ext cx="8146207" cy="417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ko-KR" altLang="en-US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화면 하단에 제시된 문제를 풀고 문제를 맞히면 </a:t>
            </a:r>
            <a:r>
              <a:rPr kumimoji="0" lang="en-US" altLang="ko-KR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30</a:t>
            </a:r>
            <a:r>
              <a:rPr kumimoji="0" lang="ko-KR" altLang="en-US" sz="1800" dirty="0" err="1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골드씩</a:t>
            </a:r>
            <a:r>
              <a:rPr kumimoji="0" lang="ko-KR" altLang="en-US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 모을 수 있습니다</a:t>
            </a:r>
            <a:r>
              <a:rPr kumimoji="0" lang="en-US" altLang="ko-KR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</a:p>
        </p:txBody>
      </p:sp>
      <p:grpSp>
        <p:nvGrpSpPr>
          <p:cNvPr id="41" name="그룹 40">
            <a:extLst>
              <a:ext uri="{FF2B5EF4-FFF2-40B4-BE49-F238E27FC236}">
                <a16:creationId xmlns:a16="http://schemas.microsoft.com/office/drawing/2014/main" id="{97695922-B75A-8BFA-22A5-DF0F28C11413}"/>
              </a:ext>
            </a:extLst>
          </p:cNvPr>
          <p:cNvGrpSpPr/>
          <p:nvPr/>
        </p:nvGrpSpPr>
        <p:grpSpPr>
          <a:xfrm>
            <a:off x="381000" y="1576660"/>
            <a:ext cx="259914" cy="307777"/>
            <a:chOff x="408987" y="1604385"/>
            <a:chExt cx="137448" cy="170208"/>
          </a:xfrm>
        </p:grpSpPr>
        <p:sp>
          <p:nvSpPr>
            <p:cNvPr id="42" name="사각형: 잘린 대각선 방향 모서리 56">
              <a:extLst>
                <a:ext uri="{FF2B5EF4-FFF2-40B4-BE49-F238E27FC236}">
                  <a16:creationId xmlns:a16="http://schemas.microsoft.com/office/drawing/2014/main" id="{550D5A62-347F-DBB4-0300-519FACE14721}"/>
                </a:ext>
              </a:extLst>
            </p:cNvPr>
            <p:cNvSpPr/>
            <p:nvPr/>
          </p:nvSpPr>
          <p:spPr>
            <a:xfrm>
              <a:off x="415268" y="1613014"/>
              <a:ext cx="131167" cy="131167"/>
            </a:xfrm>
            <a:prstGeom prst="snip2DiagRect">
              <a:avLst/>
            </a:prstGeom>
            <a:solidFill>
              <a:srgbClr val="A19FFF"/>
            </a:solidFill>
            <a:ln>
              <a:solidFill>
                <a:srgbClr val="440B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34FBD37A-B400-E0D0-F69B-5DC76861F8ED}"/>
                </a:ext>
              </a:extLst>
            </p:cNvPr>
            <p:cNvSpPr txBox="1"/>
            <p:nvPr/>
          </p:nvSpPr>
          <p:spPr>
            <a:xfrm>
              <a:off x="408987" y="1604385"/>
              <a:ext cx="137448" cy="1702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  <p:pic>
        <p:nvPicPr>
          <p:cNvPr id="8" name="그림 7">
            <a:extLst>
              <a:ext uri="{FF2B5EF4-FFF2-40B4-BE49-F238E27FC236}">
                <a16:creationId xmlns:a16="http://schemas.microsoft.com/office/drawing/2014/main" id="{1FDD15E0-BF90-522D-F37C-1304AF9CF75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1" b="331"/>
          <a:stretch/>
        </p:blipFill>
        <p:spPr>
          <a:xfrm>
            <a:off x="2209800" y="2056696"/>
            <a:ext cx="4714239" cy="2630382"/>
          </a:xfrm>
          <a:custGeom>
            <a:avLst/>
            <a:gdLst>
              <a:gd name="connsiteX0" fmla="*/ 51692 w 4689087"/>
              <a:gd name="connsiteY0" fmla="*/ 0 h 2630382"/>
              <a:gd name="connsiteX1" fmla="*/ 4637395 w 4689087"/>
              <a:gd name="connsiteY1" fmla="*/ 0 h 2630382"/>
              <a:gd name="connsiteX2" fmla="*/ 4653979 w 4689087"/>
              <a:gd name="connsiteY2" fmla="*/ 11181 h 2630382"/>
              <a:gd name="connsiteX3" fmla="*/ 4689087 w 4689087"/>
              <a:gd name="connsiteY3" fmla="*/ 95941 h 2630382"/>
              <a:gd name="connsiteX4" fmla="*/ 4689087 w 4689087"/>
              <a:gd name="connsiteY4" fmla="*/ 2510513 h 2630382"/>
              <a:gd name="connsiteX5" fmla="*/ 4569218 w 4689087"/>
              <a:gd name="connsiteY5" fmla="*/ 2630382 h 2630382"/>
              <a:gd name="connsiteX6" fmla="*/ 119869 w 4689087"/>
              <a:gd name="connsiteY6" fmla="*/ 2630382 h 2630382"/>
              <a:gd name="connsiteX7" fmla="*/ 0 w 4689087"/>
              <a:gd name="connsiteY7" fmla="*/ 2510513 h 2630382"/>
              <a:gd name="connsiteX8" fmla="*/ 0 w 4689087"/>
              <a:gd name="connsiteY8" fmla="*/ 95941 h 2630382"/>
              <a:gd name="connsiteX9" fmla="*/ 35109 w 4689087"/>
              <a:gd name="connsiteY9" fmla="*/ 11181 h 2630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689087" h="2630382">
                <a:moveTo>
                  <a:pt x="51692" y="0"/>
                </a:moveTo>
                <a:lnTo>
                  <a:pt x="4637395" y="0"/>
                </a:lnTo>
                <a:lnTo>
                  <a:pt x="4653979" y="11181"/>
                </a:lnTo>
                <a:cubicBezTo>
                  <a:pt x="4675671" y="32873"/>
                  <a:pt x="4689087" y="62840"/>
                  <a:pt x="4689087" y="95941"/>
                </a:cubicBezTo>
                <a:lnTo>
                  <a:pt x="4689087" y="2510513"/>
                </a:lnTo>
                <a:cubicBezTo>
                  <a:pt x="4689087" y="2576715"/>
                  <a:pt x="4635420" y="2630382"/>
                  <a:pt x="4569218" y="2630382"/>
                </a:cubicBezTo>
                <a:lnTo>
                  <a:pt x="119869" y="2630382"/>
                </a:lnTo>
                <a:cubicBezTo>
                  <a:pt x="53667" y="2630382"/>
                  <a:pt x="0" y="2576715"/>
                  <a:pt x="0" y="2510513"/>
                </a:cubicBezTo>
                <a:lnTo>
                  <a:pt x="0" y="95941"/>
                </a:lnTo>
                <a:cubicBezTo>
                  <a:pt x="0" y="62840"/>
                  <a:pt x="13417" y="32873"/>
                  <a:pt x="35109" y="11181"/>
                </a:cubicBezTo>
                <a:close/>
              </a:path>
            </a:pathLst>
          </a:custGeom>
        </p:spPr>
      </p:pic>
      <p:sp>
        <p:nvSpPr>
          <p:cNvPr id="9" name="모서리가 둥근 직사각형 38">
            <a:extLst>
              <a:ext uri="{FF2B5EF4-FFF2-40B4-BE49-F238E27FC236}">
                <a16:creationId xmlns:a16="http://schemas.microsoft.com/office/drawing/2014/main" id="{159240BF-AB1E-FBE6-BF9D-58C5A875B8C8}"/>
              </a:ext>
            </a:extLst>
          </p:cNvPr>
          <p:cNvSpPr/>
          <p:nvPr/>
        </p:nvSpPr>
        <p:spPr>
          <a:xfrm>
            <a:off x="2214880" y="2032768"/>
            <a:ext cx="4714239" cy="2654310"/>
          </a:xfrm>
          <a:prstGeom prst="roundRect">
            <a:avLst>
              <a:gd name="adj" fmla="val 4516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4" name="자유형: 도형 13">
            <a:extLst>
              <a:ext uri="{FF2B5EF4-FFF2-40B4-BE49-F238E27FC236}">
                <a16:creationId xmlns:a16="http://schemas.microsoft.com/office/drawing/2014/main" id="{0FA9860C-40DC-5200-A5E4-93D559ECED84}"/>
              </a:ext>
            </a:extLst>
          </p:cNvPr>
          <p:cNvSpPr/>
          <p:nvPr/>
        </p:nvSpPr>
        <p:spPr>
          <a:xfrm flipV="1">
            <a:off x="-1" y="1142798"/>
            <a:ext cx="6203061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E9EC979-A3D7-C61A-059D-89D5B332E85F}"/>
              </a:ext>
            </a:extLst>
          </p:cNvPr>
          <p:cNvSpPr txBox="1"/>
          <p:nvPr/>
        </p:nvSpPr>
        <p:spPr>
          <a:xfrm>
            <a:off x="276306" y="907762"/>
            <a:ext cx="604829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2. </a:t>
            </a:r>
            <a:r>
              <a:rPr lang="ko-KR" altLang="en-US" sz="24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다이노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 타워 게임 방법 알아보기</a:t>
            </a:r>
          </a:p>
        </p:txBody>
      </p:sp>
    </p:spTree>
    <p:extLst>
      <p:ext uri="{BB962C8B-B14F-4D97-AF65-F5344CB8AC3E}">
        <p14:creationId xmlns:p14="http://schemas.microsoft.com/office/powerpoint/2010/main" val="40372450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gradFill flip="none" rotWithShape="1">
          <a:gsLst>
            <a:gs pos="49000">
              <a:srgbClr val="11569A"/>
            </a:gs>
            <a:gs pos="50000">
              <a:srgbClr val="31C163"/>
            </a:gs>
          </a:gsLst>
          <a:lin ang="13500000" scaled="1"/>
          <a:tileRect/>
        </a:gra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5679</TotalTime>
  <Words>1033</Words>
  <Application>Microsoft Office PowerPoint</Application>
  <PresentationFormat>화면 슬라이드 쇼(16:9)</PresentationFormat>
  <Paragraphs>128</Paragraphs>
  <Slides>17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17</vt:i4>
      </vt:variant>
    </vt:vector>
  </HeadingPairs>
  <TitlesOfParts>
    <vt:vector size="25" baseType="lpstr">
      <vt:lpstr>나눔바른고딕</vt:lpstr>
      <vt:lpstr>Arial</vt:lpstr>
      <vt:lpstr>Calibri</vt:lpstr>
      <vt:lpstr>맑은 고딕</vt:lpstr>
      <vt:lpstr>나눔고딕 Bold</vt:lpstr>
      <vt:lpstr>Calibri Light</vt:lpstr>
      <vt:lpstr>나눔고딕 ExtraBold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뮤토김은희</dc:creator>
  <cp:lastModifiedBy>김 민영</cp:lastModifiedBy>
  <cp:revision>568</cp:revision>
  <dcterms:created xsi:type="dcterms:W3CDTF">2016-05-18T11:08:35Z</dcterms:created>
  <dcterms:modified xsi:type="dcterms:W3CDTF">2023-05-18T06:30:25Z</dcterms:modified>
</cp:coreProperties>
</file>